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7"/>
  </p:notesMasterIdLst>
  <p:handoutMasterIdLst>
    <p:handoutMasterId r:id="rId28"/>
  </p:handoutMasterIdLst>
  <p:sldIdLst>
    <p:sldId id="303" r:id="rId2"/>
    <p:sldId id="281" r:id="rId3"/>
    <p:sldId id="282" r:id="rId4"/>
    <p:sldId id="304" r:id="rId5"/>
    <p:sldId id="283" r:id="rId6"/>
    <p:sldId id="284" r:id="rId7"/>
    <p:sldId id="286" r:id="rId8"/>
    <p:sldId id="287" r:id="rId9"/>
    <p:sldId id="288" r:id="rId10"/>
    <p:sldId id="305" r:id="rId11"/>
    <p:sldId id="306" r:id="rId12"/>
    <p:sldId id="285" r:id="rId13"/>
    <p:sldId id="289" r:id="rId14"/>
    <p:sldId id="291" r:id="rId15"/>
    <p:sldId id="292" r:id="rId16"/>
    <p:sldId id="290" r:id="rId17"/>
    <p:sldId id="302" r:id="rId18"/>
    <p:sldId id="307" r:id="rId19"/>
    <p:sldId id="308" r:id="rId20"/>
    <p:sldId id="293" r:id="rId21"/>
    <p:sldId id="294" r:id="rId22"/>
    <p:sldId id="296" r:id="rId23"/>
    <p:sldId id="298" r:id="rId24"/>
    <p:sldId id="301" r:id="rId25"/>
    <p:sldId id="299" r:id="rId26"/>
  </p:sldIdLst>
  <p:sldSz cx="12192000" cy="6858000"/>
  <p:notesSz cx="6888163" cy="10018713"/>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22nKLMm4qu9R5eGITy/6EA==" hashData="Bs06Qfbl1TbQ1CLTj9y4++bxPYfKjIbESV/BAXP45BtgYjJeCvJUsJwdZnutUFKwhqWKX8jAF6xdJkW5h9+FNA=="/>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88" autoAdjust="0"/>
    <p:restoredTop sz="94660"/>
  </p:normalViewPr>
  <p:slideViewPr>
    <p:cSldViewPr snapToGrid="0">
      <p:cViewPr varScale="1">
        <p:scale>
          <a:sx n="60" d="100"/>
          <a:sy n="60" d="100"/>
        </p:scale>
        <p:origin x="46" y="34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7" d="100"/>
          <a:sy n="87" d="100"/>
        </p:scale>
        <p:origin x="309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kumimoji="1" lang="ja-JP" altLang="en-US" dirty="0">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sz="quarter" idx="1"/>
          </p:nvPr>
        </p:nvSpPr>
        <p:spPr>
          <a:xfrm>
            <a:off x="3901698" y="0"/>
            <a:ext cx="2984871" cy="502676"/>
          </a:xfrm>
          <a:prstGeom prst="rect">
            <a:avLst/>
          </a:prstGeom>
        </p:spPr>
        <p:txBody>
          <a:bodyPr vert="horz" lIns="96606" tIns="48303" rIns="96606" bIns="48303" rtlCol="0"/>
          <a:lstStyle>
            <a:lvl1pPr algn="r">
              <a:defRPr sz="1300"/>
            </a:lvl1pPr>
          </a:lstStyle>
          <a:p>
            <a:fld id="{C94DA88A-700E-4959-AD05-3C421866BDC6}" type="datetime4">
              <a:rPr kumimoji="1" lang="ja-JP" altLang="en-US" smtClean="0">
                <a:latin typeface="Meiryo UI" panose="020B0604030504040204" pitchFamily="50" charset="-128"/>
                <a:ea typeface="Meiryo UI" panose="020B0604030504040204" pitchFamily="50" charset="-128"/>
              </a:rPr>
              <a:t>2023年3月27日</a:t>
            </a:fld>
            <a:endParaRPr kumimoji="1" lang="ja-JP" altLang="en-US"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2"/>
          </p:nvPr>
        </p:nvSpPr>
        <p:spPr>
          <a:xfrm>
            <a:off x="0" y="9516039"/>
            <a:ext cx="2984871" cy="502674"/>
          </a:xfrm>
          <a:prstGeom prst="rect">
            <a:avLst/>
          </a:prstGeom>
        </p:spPr>
        <p:txBody>
          <a:bodyPr vert="horz" lIns="96606" tIns="48303" rIns="96606" bIns="48303" rtlCol="0" anchor="b"/>
          <a:lstStyle>
            <a:lvl1pPr algn="l">
              <a:defRPr sz="1300"/>
            </a:lvl1pPr>
          </a:lstStyle>
          <a:p>
            <a:endParaRPr kumimoji="1" lang="ja-JP" altLang="en-US"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3"/>
          </p:nvPr>
        </p:nvSpPr>
        <p:spPr>
          <a:xfrm>
            <a:off x="3901698" y="9516039"/>
            <a:ext cx="2984871" cy="502674"/>
          </a:xfrm>
          <a:prstGeom prst="rect">
            <a:avLst/>
          </a:prstGeom>
        </p:spPr>
        <p:txBody>
          <a:bodyPr vert="horz" lIns="96606" tIns="48303" rIns="96606" bIns="48303" rtlCol="0" anchor="b"/>
          <a:lstStyle>
            <a:lvl1pPr algn="r">
              <a:defRPr sz="1300"/>
            </a:lvl1pPr>
          </a:lstStyle>
          <a:p>
            <a:fld id="{FA09A4F4-89FA-4551-A9F4-ECDBD52C06D6}" type="slidenum">
              <a:rPr kumimoji="1" lang="en-US" altLang="ja-JP" smtClean="0">
                <a:latin typeface="Meiryo UI" panose="020B0604030504040204" pitchFamily="50" charset="-128"/>
                <a:ea typeface="Meiryo UI" panose="020B0604030504040204" pitchFamily="50" charset="-128"/>
              </a:rPr>
              <a:t>‹#›</a:t>
            </a:fld>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24810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atin typeface="Meiryo UI" panose="020B0604030504040204" pitchFamily="50" charset="-128"/>
                <a:ea typeface="Meiryo UI"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atin typeface="Meiryo UI" panose="020B0604030504040204" pitchFamily="50" charset="-128"/>
                <a:ea typeface="Meiryo UI" panose="020B0604030504040204" pitchFamily="50" charset="-128"/>
              </a:defRPr>
            </a:lvl1pPr>
          </a:lstStyle>
          <a:p>
            <a:fld id="{EECA54F6-A409-4052-BA8C-D33E3AF8AD29}" type="datetime4">
              <a:rPr lang="ja-JP" altLang="en-US" smtClean="0"/>
              <a:pPr/>
              <a:t>2023年3月27日</a:t>
            </a:fld>
            <a:endParaRPr lang="ja-JP" altLang="en-US" dirty="0"/>
          </a:p>
        </p:txBody>
      </p:sp>
      <p:sp>
        <p:nvSpPr>
          <p:cNvPr id="4" name="スライド イメージ プレースホルダー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06" tIns="48303" rIns="96606" bIns="48303" rtlCol="0" anchor="ctr"/>
          <a:lstStyle/>
          <a:p>
            <a:pPr rtl="0"/>
            <a:endParaRPr lang="ja-JP" altLang="en-US" noProof="0" dirty="0"/>
          </a:p>
        </p:txBody>
      </p:sp>
      <p:sp>
        <p:nvSpPr>
          <p:cNvPr id="5" name="ノート プレースホルダー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rtl="0"/>
            <a:r>
              <a:rPr lang="ja-JP" altLang="en-US" noProof="0" dirty="0"/>
              <a:t>クリックしてマスター テキストのスタイルを編集</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6" name="フッター プレースホルダー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atin typeface="Meiryo UI" panose="020B0604030504040204" pitchFamily="50" charset="-128"/>
                <a:ea typeface="Meiryo UI" panose="020B0604030504040204" pitchFamily="50" charset="-128"/>
              </a:defRPr>
            </a:lvl1pPr>
          </a:lstStyle>
          <a:p>
            <a:endParaRPr lang="ja-JP" altLang="en-US" dirty="0"/>
          </a:p>
        </p:txBody>
      </p:sp>
      <p:sp>
        <p:nvSpPr>
          <p:cNvPr id="7" name="スライド番号プレースホルダー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atin typeface="Meiryo UI" panose="020B0604030504040204" pitchFamily="50" charset="-128"/>
                <a:ea typeface="Meiryo UI" panose="020B0604030504040204" pitchFamily="50" charset="-128"/>
              </a:defRPr>
            </a:lvl1pPr>
          </a:lstStyle>
          <a:p>
            <a:fld id="{893B0CF2-7F87-4E02-A248-870047730F99}" type="slidenum">
              <a:rPr lang="en-US" altLang="ja-JP" smtClean="0"/>
              <a:pPr/>
              <a:t>‹#›</a:t>
            </a:fld>
            <a:endParaRPr lang="ja-JP" altLang="en-US"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rtlCol="0"/>
          <a:lstStyle/>
          <a:p>
            <a:pPr rtl="0"/>
            <a:fld id="{893B0CF2-7F87-4E02-A248-870047730F99}" type="slidenum">
              <a:rPr lang="en-US" altLang="ja-JP" smtClean="0">
                <a:latin typeface="Meiryo UI" panose="020B0604030504040204" pitchFamily="50" charset="-128"/>
                <a:ea typeface="Meiryo UI" panose="020B0604030504040204" pitchFamily="50" charset="-128"/>
              </a:rPr>
              <a:t>1</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843454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10</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240209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11</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985412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12</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42447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13</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855855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14</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873122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15</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860834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16</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509290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17</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242584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18</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973531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19</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95410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2</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254388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20</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961822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21</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365123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22</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640960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23</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388105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24</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591768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25</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04891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3</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04101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4</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40632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5</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529347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6</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312608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7</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67193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8</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13544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9</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79859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1">
        <a:schemeClr val="bg1"/>
      </p:bgRef>
    </p:bg>
    <p:spTree>
      <p:nvGrpSpPr>
        <p:cNvPr id="1" name=""/>
        <p:cNvGrpSpPr/>
        <p:nvPr/>
      </p:nvGrpSpPr>
      <p:grpSpPr>
        <a:xfrm>
          <a:off x="0" y="0"/>
          <a:ext cx="0" cy="0"/>
          <a:chOff x="0" y="0"/>
          <a:chExt cx="0" cy="0"/>
        </a:xfrm>
      </p:grpSpPr>
      <p:grpSp>
        <p:nvGrpSpPr>
          <p:cNvPr id="10" name="グループ 9"/>
          <p:cNvGrpSpPr/>
          <p:nvPr/>
        </p:nvGrpSpPr>
        <p:grpSpPr>
          <a:xfrm>
            <a:off x="0" y="6208894"/>
            <a:ext cx="12192000" cy="649106"/>
            <a:chOff x="0" y="6208894"/>
            <a:chExt cx="12192000" cy="649106"/>
          </a:xfrm>
        </p:grpSpPr>
        <p:sp>
          <p:nvSpPr>
            <p:cNvPr id="2" name="長方形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ja-JP" altLang="en-US" noProof="0" dirty="0"/>
            </a:p>
          </p:txBody>
        </p:sp>
        <p:cxnSp>
          <p:nvCxnSpPr>
            <p:cNvPr id="7" name="直線​​コネクタ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直線​​コネクタ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タイトル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eiryo UI" panose="020B0604030504040204" pitchFamily="50" charset="-128"/>
                <a:ea typeface="Meiryo UI" panose="020B0604030504040204" pitchFamily="50" charset="-128"/>
                <a:cs typeface="+mj-cs"/>
              </a:defRPr>
            </a:lvl1pPr>
          </a:lstStyle>
          <a:p>
            <a:pPr rtl="0"/>
            <a:r>
              <a:rPr lang="ja-JP" altLang="en-US" noProof="0"/>
              <a:t>マスター タイトルの書式設定</a:t>
            </a:r>
            <a:endParaRPr kumimoji="0" lang="ja-JP" altLang="en-US" noProof="0" dirty="0"/>
          </a:p>
        </p:txBody>
      </p:sp>
      <p:sp>
        <p:nvSpPr>
          <p:cNvPr id="17" name="サブタイトル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ja-JP" altLang="en-US" noProof="0"/>
              <a:t>マスター サブタイトルの書式設定</a:t>
            </a:r>
            <a:endParaRPr kumimoji="0" lang="ja-JP" altLang="en-US" noProof="0" dirty="0"/>
          </a:p>
        </p:txBody>
      </p:sp>
      <p:sp>
        <p:nvSpPr>
          <p:cNvPr id="30" name="日付プレースホルダー 29"/>
          <p:cNvSpPr>
            <a:spLocks noGrp="1"/>
          </p:cNvSpPr>
          <p:nvPr>
            <p:ph type="dt" sz="half" idx="10"/>
          </p:nvPr>
        </p:nvSpPr>
        <p:spPr/>
        <p:txBody>
          <a:bodyPr rtlCol="0"/>
          <a:lstStyle/>
          <a:p>
            <a:pPr rtl="0"/>
            <a:fld id="{8FB78649-082C-45FA-90C9-FB06743A157D}" type="datetime4">
              <a:rPr lang="ja-JP" altLang="en-US" smtClean="0"/>
              <a:t>2023年3月27日</a:t>
            </a:fld>
            <a:endParaRPr lang="en-US" dirty="0"/>
          </a:p>
        </p:txBody>
      </p:sp>
      <p:sp>
        <p:nvSpPr>
          <p:cNvPr id="19" name="フッター プレースホルダー 18"/>
          <p:cNvSpPr>
            <a:spLocks noGrp="1"/>
          </p:cNvSpPr>
          <p:nvPr>
            <p:ph type="ftr" sz="quarter" idx="11"/>
          </p:nvPr>
        </p:nvSpPr>
        <p:spPr/>
        <p:txBody>
          <a:bodyPr rtlCol="0"/>
          <a:lstStyle/>
          <a:p>
            <a:pPr rtl="0"/>
            <a:r>
              <a:rPr lang="en-US" altLang="ja-JP" noProof="0"/>
              <a:t>223</a:t>
            </a:r>
            <a:r>
              <a:rPr lang="ja-JP" altLang="en-US" noProof="0"/>
              <a:t>年</a:t>
            </a:r>
            <a:r>
              <a:rPr lang="en-US" altLang="ja-JP" noProof="0"/>
              <a:t>4</a:t>
            </a:r>
            <a:r>
              <a:rPr lang="ja-JP" altLang="en-US" noProof="0"/>
              <a:t>月</a:t>
            </a:r>
            <a:r>
              <a:rPr lang="en-US" altLang="ja-JP" noProof="0"/>
              <a:t>4</a:t>
            </a:r>
            <a:r>
              <a:rPr lang="ja-JP" altLang="en-US" noProof="0"/>
              <a:t>日監査技術ゼミ</a:t>
            </a:r>
            <a:endParaRPr lang="ja-JP" altLang="en-US" noProof="0" dirty="0"/>
          </a:p>
        </p:txBody>
      </p:sp>
      <p:sp>
        <p:nvSpPr>
          <p:cNvPr id="27" name="スライド番号プレースホルダー 26"/>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kumimoji="0" lang="ja-JP" altLang="en-US" noProof="0" dirty="0"/>
          </a:p>
        </p:txBody>
      </p:sp>
      <p:sp>
        <p:nvSpPr>
          <p:cNvPr id="3" name="縦書きテキスト プレースホルダー 2"/>
          <p:cNvSpPr>
            <a:spLocks noGrp="1"/>
          </p:cNvSpPr>
          <p:nvPr>
            <p:ph type="body" orient="vert" idx="1" hasCustomPrompt="1"/>
          </p:nvPr>
        </p:nvSpPr>
        <p:spPr/>
        <p:txBody>
          <a:bodyPr vert="eaVert" rtlCol="0"/>
          <a:lstStyle/>
          <a:p>
            <a:pPr lvl="0" rtl="0" eaLnBrk="1" latinLnBrk="0" hangingPunct="1"/>
            <a:r>
              <a:rPr lang="ja-JP" altLang="en-US" noProof="0" dirty="0"/>
              <a:t>クリックしてマスター テキストのスタイルを編集</a:t>
            </a:r>
          </a:p>
          <a:p>
            <a:pPr lvl="1"/>
            <a:r>
              <a:rPr kumimoji="1" lang="ja-JP" altLang="en-US" noProof="0" dirty="0"/>
              <a:t>第 </a:t>
            </a:r>
            <a:r>
              <a:rPr kumimoji="1" lang="en-US" altLang="ja-JP" noProof="0" dirty="0"/>
              <a:t>2 </a:t>
            </a:r>
            <a:r>
              <a:rPr kumimoji="1" lang="ja-JP" altLang="en-US" noProof="0" dirty="0"/>
              <a:t>レベル</a:t>
            </a:r>
          </a:p>
          <a:p>
            <a:pPr lvl="2"/>
            <a:r>
              <a:rPr kumimoji="1" lang="ja-JP" altLang="en-US" noProof="0" dirty="0"/>
              <a:t>第 </a:t>
            </a:r>
            <a:r>
              <a:rPr kumimoji="1" lang="en-US" altLang="ja-JP" noProof="0" dirty="0"/>
              <a:t>3 </a:t>
            </a:r>
            <a:r>
              <a:rPr kumimoji="1" lang="ja-JP" altLang="en-US" noProof="0" dirty="0"/>
              <a:t>レベル</a:t>
            </a:r>
          </a:p>
          <a:p>
            <a:pPr lvl="3"/>
            <a:r>
              <a:rPr kumimoji="1" lang="ja-JP" altLang="en-US" noProof="0" dirty="0"/>
              <a:t>第 </a:t>
            </a:r>
            <a:r>
              <a:rPr kumimoji="1" lang="en-US" altLang="ja-JP" noProof="0" dirty="0"/>
              <a:t>4 </a:t>
            </a:r>
            <a:r>
              <a:rPr kumimoji="1" lang="ja-JP" altLang="en-US" noProof="0" dirty="0"/>
              <a:t>レベル</a:t>
            </a:r>
          </a:p>
          <a:p>
            <a:pPr lvl="4"/>
            <a:r>
              <a:rPr kumimoji="1" lang="ja-JP" altLang="en-US" noProof="0" dirty="0"/>
              <a:t>第 </a:t>
            </a:r>
            <a:r>
              <a:rPr kumimoji="1" lang="en-US" altLang="ja-JP" noProof="0" dirty="0"/>
              <a:t>5 </a:t>
            </a:r>
            <a:r>
              <a:rPr kumimoji="1" lang="ja-JP" altLang="en-US" noProof="0" dirty="0"/>
              <a:t>レベル</a:t>
            </a:r>
          </a:p>
        </p:txBody>
      </p:sp>
      <p:sp>
        <p:nvSpPr>
          <p:cNvPr id="4" name="日付プレースホルダー 3"/>
          <p:cNvSpPr>
            <a:spLocks noGrp="1"/>
          </p:cNvSpPr>
          <p:nvPr>
            <p:ph type="dt" sz="half" idx="10"/>
          </p:nvPr>
        </p:nvSpPr>
        <p:spPr/>
        <p:txBody>
          <a:bodyPr rtlCol="0"/>
          <a:lstStyle/>
          <a:p>
            <a:pPr rtl="0"/>
            <a:fld id="{E024F25C-434A-4F9D-AB57-93FEEED469D5}" type="datetime4">
              <a:rPr lang="ja-JP" altLang="en-US" smtClean="0"/>
              <a:t>2023年3月27日</a:t>
            </a:fld>
            <a:endParaRPr lang="en-US" dirty="0"/>
          </a:p>
        </p:txBody>
      </p:sp>
      <p:sp>
        <p:nvSpPr>
          <p:cNvPr id="5" name="フッター プレースホルダー 4"/>
          <p:cNvSpPr>
            <a:spLocks noGrp="1"/>
          </p:cNvSpPr>
          <p:nvPr>
            <p:ph type="ftr" sz="quarter" idx="11"/>
          </p:nvPr>
        </p:nvSpPr>
        <p:spPr/>
        <p:txBody>
          <a:bodyPr rtlCol="0"/>
          <a:lstStyle/>
          <a:p>
            <a:pPr rtl="0"/>
            <a:r>
              <a:rPr lang="en-US" altLang="ja-JP" noProof="0"/>
              <a:t>223</a:t>
            </a:r>
            <a:r>
              <a:rPr lang="ja-JP" altLang="en-US" noProof="0"/>
              <a:t>年</a:t>
            </a:r>
            <a:r>
              <a:rPr lang="en-US" altLang="ja-JP" noProof="0"/>
              <a:t>4</a:t>
            </a:r>
            <a:r>
              <a:rPr lang="ja-JP" altLang="en-US" noProof="0"/>
              <a:t>月</a:t>
            </a:r>
            <a:r>
              <a:rPr lang="en-US" altLang="ja-JP" noProof="0"/>
              <a:t>4</a:t>
            </a:r>
            <a:r>
              <a:rPr lang="ja-JP" altLang="en-US" noProof="0"/>
              <a:t>日監査技術ゼミ</a:t>
            </a:r>
            <a:endParaRPr lang="ja-JP" altLang="en-US" noProof="0" dirty="0"/>
          </a:p>
        </p:txBody>
      </p:sp>
      <p:sp>
        <p:nvSpPr>
          <p:cNvPr id="6" name="スライド番号プレースホルダー 5"/>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914402"/>
            <a:ext cx="2743200" cy="5211763"/>
          </a:xfrm>
        </p:spPr>
        <p:txBody>
          <a:bodyPr vert="eaVert" rtlCol="0"/>
          <a:lstStyle/>
          <a:p>
            <a:pPr rtl="0"/>
            <a:r>
              <a:rPr lang="ja-JP" altLang="en-US" noProof="0"/>
              <a:t>マスター タイトルの書式設定</a:t>
            </a:r>
            <a:endParaRPr kumimoji="0" lang="ja-JP" altLang="en-US" noProof="0" dirty="0"/>
          </a:p>
        </p:txBody>
      </p:sp>
      <p:sp>
        <p:nvSpPr>
          <p:cNvPr id="3" name="縦書きテキスト プレースホルダー 2"/>
          <p:cNvSpPr>
            <a:spLocks noGrp="1"/>
          </p:cNvSpPr>
          <p:nvPr>
            <p:ph type="body" orient="vert" idx="1" hasCustomPrompt="1"/>
          </p:nvPr>
        </p:nvSpPr>
        <p:spPr>
          <a:xfrm>
            <a:off x="609600" y="914402"/>
            <a:ext cx="8026400" cy="5211763"/>
          </a:xfrm>
        </p:spPr>
        <p:txBody>
          <a:bodyPr vert="eaVert" rtlCol="0"/>
          <a:lstStyle/>
          <a:p>
            <a:pPr lvl="0" rtl="0" eaLnBrk="1" latinLnBrk="0" hangingPunct="1"/>
            <a:r>
              <a:rPr lang="ja-JP" altLang="en-US" noProof="0" dirty="0"/>
              <a:t>クリックしてマスター テキストのスタイルを編集</a:t>
            </a:r>
          </a:p>
          <a:p>
            <a:pPr lvl="1"/>
            <a:r>
              <a:rPr kumimoji="1" lang="ja-JP" altLang="en-US" noProof="0" dirty="0"/>
              <a:t>第 </a:t>
            </a:r>
            <a:r>
              <a:rPr kumimoji="1" lang="en-US" altLang="ja-JP" noProof="0" dirty="0"/>
              <a:t>2 </a:t>
            </a:r>
            <a:r>
              <a:rPr kumimoji="1" lang="ja-JP" altLang="en-US" noProof="0" dirty="0"/>
              <a:t>レベル</a:t>
            </a:r>
          </a:p>
          <a:p>
            <a:pPr lvl="2"/>
            <a:r>
              <a:rPr kumimoji="1" lang="ja-JP" altLang="en-US" noProof="0" dirty="0"/>
              <a:t>第 </a:t>
            </a:r>
            <a:r>
              <a:rPr kumimoji="1" lang="en-US" altLang="ja-JP" noProof="0" dirty="0"/>
              <a:t>3 </a:t>
            </a:r>
            <a:r>
              <a:rPr kumimoji="1" lang="ja-JP" altLang="en-US" noProof="0" dirty="0"/>
              <a:t>レベル</a:t>
            </a:r>
          </a:p>
          <a:p>
            <a:pPr lvl="3"/>
            <a:r>
              <a:rPr kumimoji="1" lang="ja-JP" altLang="en-US" noProof="0" dirty="0"/>
              <a:t>第 </a:t>
            </a:r>
            <a:r>
              <a:rPr kumimoji="1" lang="en-US" altLang="ja-JP" noProof="0" dirty="0"/>
              <a:t>4 </a:t>
            </a:r>
            <a:r>
              <a:rPr kumimoji="1" lang="ja-JP" altLang="en-US" noProof="0" dirty="0"/>
              <a:t>レベル</a:t>
            </a:r>
          </a:p>
          <a:p>
            <a:pPr lvl="4"/>
            <a:r>
              <a:rPr kumimoji="1" lang="ja-JP" altLang="en-US" noProof="0" dirty="0"/>
              <a:t>第 </a:t>
            </a:r>
            <a:r>
              <a:rPr kumimoji="1" lang="en-US" altLang="ja-JP" noProof="0" dirty="0"/>
              <a:t>5 </a:t>
            </a:r>
            <a:r>
              <a:rPr kumimoji="1" lang="ja-JP" altLang="en-US" noProof="0" dirty="0"/>
              <a:t>レベル</a:t>
            </a:r>
          </a:p>
        </p:txBody>
      </p:sp>
      <p:sp>
        <p:nvSpPr>
          <p:cNvPr id="4" name="日付プレースホルダー 3"/>
          <p:cNvSpPr>
            <a:spLocks noGrp="1"/>
          </p:cNvSpPr>
          <p:nvPr>
            <p:ph type="dt" sz="half" idx="10"/>
          </p:nvPr>
        </p:nvSpPr>
        <p:spPr/>
        <p:txBody>
          <a:bodyPr rtlCol="0"/>
          <a:lstStyle/>
          <a:p>
            <a:pPr rtl="0"/>
            <a:fld id="{5D558B67-7E7B-4D57-8CFD-0AB8567A1082}" type="datetime4">
              <a:rPr lang="ja-JP" altLang="en-US" smtClean="0"/>
              <a:t>2023年3月27日</a:t>
            </a:fld>
            <a:endParaRPr lang="en-US" dirty="0"/>
          </a:p>
        </p:txBody>
      </p:sp>
      <p:sp>
        <p:nvSpPr>
          <p:cNvPr id="5" name="フッター プレースホルダー 4"/>
          <p:cNvSpPr>
            <a:spLocks noGrp="1"/>
          </p:cNvSpPr>
          <p:nvPr>
            <p:ph type="ftr" sz="quarter" idx="11"/>
          </p:nvPr>
        </p:nvSpPr>
        <p:spPr/>
        <p:txBody>
          <a:bodyPr rtlCol="0"/>
          <a:lstStyle/>
          <a:p>
            <a:pPr rtl="0"/>
            <a:r>
              <a:rPr lang="en-US" altLang="ja-JP" noProof="0"/>
              <a:t>223</a:t>
            </a:r>
            <a:r>
              <a:rPr lang="ja-JP" altLang="en-US" noProof="0"/>
              <a:t>年</a:t>
            </a:r>
            <a:r>
              <a:rPr lang="en-US" altLang="ja-JP" noProof="0"/>
              <a:t>4</a:t>
            </a:r>
            <a:r>
              <a:rPr lang="ja-JP" altLang="en-US" noProof="0"/>
              <a:t>月</a:t>
            </a:r>
            <a:r>
              <a:rPr lang="en-US" altLang="ja-JP" noProof="0"/>
              <a:t>4</a:t>
            </a:r>
            <a:r>
              <a:rPr lang="ja-JP" altLang="en-US" noProof="0"/>
              <a:t>日監査技術ゼミ</a:t>
            </a:r>
            <a:endParaRPr lang="ja-JP" altLang="en-US" noProof="0" dirty="0"/>
          </a:p>
        </p:txBody>
      </p:sp>
      <p:sp>
        <p:nvSpPr>
          <p:cNvPr id="6" name="スライド番号プレースホルダー 5"/>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kumimoji="0" lang="ja-JP" altLang="en-US" noProof="0" dirty="0"/>
          </a:p>
        </p:txBody>
      </p:sp>
      <p:sp>
        <p:nvSpPr>
          <p:cNvPr id="3" name="コンテンツ プレースホルダー 2"/>
          <p:cNvSpPr>
            <a:spLocks noGrp="1"/>
          </p:cNvSpPr>
          <p:nvPr>
            <p:ph idx="1"/>
          </p:nvPr>
        </p:nvSpPr>
        <p:spPr/>
        <p:txBody>
          <a:bodyPr rtlCol="0"/>
          <a:lstStyle/>
          <a:p>
            <a:pPr lvl="0" rtl="0" eaLnBrk="1" latinLnBrk="0" hangingPunct="1"/>
            <a:r>
              <a:rPr lang="ja-JP" altLang="en-US" noProof="0"/>
              <a:t>マスター テキストの書式設定</a:t>
            </a:r>
          </a:p>
          <a:p>
            <a:pPr lvl="1" rtl="0" eaLnBrk="1" latinLnBrk="0" hangingPunct="1"/>
            <a:r>
              <a:rPr lang="ja-JP" altLang="en-US" noProof="0"/>
              <a:t>第 </a:t>
            </a:r>
            <a:r>
              <a:rPr lang="en-US" altLang="ja-JP" noProof="0"/>
              <a:t>2 </a:t>
            </a:r>
            <a:r>
              <a:rPr lang="ja-JP" altLang="en-US" noProof="0"/>
              <a:t>レベル</a:t>
            </a:r>
          </a:p>
          <a:p>
            <a:pPr lvl="2" rtl="0" eaLnBrk="1" latinLnBrk="0" hangingPunct="1"/>
            <a:r>
              <a:rPr lang="ja-JP" altLang="en-US" noProof="0"/>
              <a:t>第 </a:t>
            </a:r>
            <a:r>
              <a:rPr lang="en-US" altLang="ja-JP" noProof="0"/>
              <a:t>3 </a:t>
            </a:r>
            <a:r>
              <a:rPr lang="ja-JP" altLang="en-US" noProof="0"/>
              <a:t>レベル</a:t>
            </a:r>
          </a:p>
          <a:p>
            <a:pPr lvl="3" rtl="0" eaLnBrk="1" latinLnBrk="0" hangingPunct="1"/>
            <a:r>
              <a:rPr lang="ja-JP" altLang="en-US" noProof="0"/>
              <a:t>第 </a:t>
            </a:r>
            <a:r>
              <a:rPr lang="en-US" altLang="ja-JP" noProof="0"/>
              <a:t>4 </a:t>
            </a:r>
            <a:r>
              <a:rPr lang="ja-JP" altLang="en-US" noProof="0"/>
              <a:t>レベル</a:t>
            </a:r>
          </a:p>
          <a:p>
            <a:pPr lvl="4" rtl="0" eaLnBrk="1" latinLnBrk="0" hangingPunct="1"/>
            <a:r>
              <a:rPr lang="ja-JP" altLang="en-US" noProof="0"/>
              <a:t>第 </a:t>
            </a:r>
            <a:r>
              <a:rPr lang="en-US" altLang="ja-JP" noProof="0"/>
              <a:t>5 </a:t>
            </a:r>
            <a:r>
              <a:rPr lang="ja-JP" altLang="en-US" noProof="0"/>
              <a:t>レベル</a:t>
            </a:r>
            <a:endParaRPr kumimoji="0" lang="ja-JP" altLang="en-US" noProof="0" dirty="0"/>
          </a:p>
        </p:txBody>
      </p:sp>
      <p:sp>
        <p:nvSpPr>
          <p:cNvPr id="4" name="日付プレースホルダー 3"/>
          <p:cNvSpPr>
            <a:spLocks noGrp="1"/>
          </p:cNvSpPr>
          <p:nvPr>
            <p:ph type="dt" sz="half" idx="10"/>
          </p:nvPr>
        </p:nvSpPr>
        <p:spPr/>
        <p:txBody>
          <a:bodyPr rtlCol="0"/>
          <a:lstStyle/>
          <a:p>
            <a:pPr rtl="0"/>
            <a:fld id="{1F6BC225-F54D-41AB-A6F5-198F2480BCA2}" type="datetime4">
              <a:rPr lang="ja-JP" altLang="en-US" smtClean="0"/>
              <a:t>2023年3月27日</a:t>
            </a:fld>
            <a:endParaRPr lang="en-US" dirty="0"/>
          </a:p>
        </p:txBody>
      </p:sp>
      <p:sp>
        <p:nvSpPr>
          <p:cNvPr id="5" name="フッター プレースホルダー 4"/>
          <p:cNvSpPr>
            <a:spLocks noGrp="1"/>
          </p:cNvSpPr>
          <p:nvPr>
            <p:ph type="ftr" sz="quarter" idx="11"/>
          </p:nvPr>
        </p:nvSpPr>
        <p:spPr/>
        <p:txBody>
          <a:bodyPr rtlCol="0"/>
          <a:lstStyle/>
          <a:p>
            <a:pPr rtl="0"/>
            <a:r>
              <a:rPr lang="en-US" altLang="ja-JP" noProof="0"/>
              <a:t>223</a:t>
            </a:r>
            <a:r>
              <a:rPr lang="ja-JP" altLang="en-US" noProof="0"/>
              <a:t>年</a:t>
            </a:r>
            <a:r>
              <a:rPr lang="en-US" altLang="ja-JP" noProof="0"/>
              <a:t>4</a:t>
            </a:r>
            <a:r>
              <a:rPr lang="ja-JP" altLang="en-US" noProof="0"/>
              <a:t>月</a:t>
            </a:r>
            <a:r>
              <a:rPr lang="en-US" altLang="ja-JP" noProof="0"/>
              <a:t>4</a:t>
            </a:r>
            <a:r>
              <a:rPr lang="ja-JP" altLang="en-US" noProof="0"/>
              <a:t>日監査技術ゼミ</a:t>
            </a:r>
            <a:endParaRPr lang="ja-JP" altLang="en-US" noProof="0" dirty="0"/>
          </a:p>
        </p:txBody>
      </p:sp>
      <p:sp>
        <p:nvSpPr>
          <p:cNvPr id="6" name="スライド番号プレースホルダー 5"/>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eiryo UI" panose="020B0604030504040204" pitchFamily="50" charset="-128"/>
                <a:ea typeface="Meiryo UI" panose="020B0604030504040204" pitchFamily="50" charset="-128"/>
                <a:cs typeface="+mj-cs"/>
              </a:defRPr>
            </a:lvl1pPr>
          </a:lstStyle>
          <a:p>
            <a:pPr rtl="0"/>
            <a:r>
              <a:rPr lang="ja-JP" altLang="en-US" noProof="0"/>
              <a:t>マスター タイトルの書式設定</a:t>
            </a:r>
            <a:endParaRPr kumimoji="0" lang="ja-JP" altLang="en-US" noProof="0" dirty="0"/>
          </a:p>
        </p:txBody>
      </p:sp>
      <p:sp>
        <p:nvSpPr>
          <p:cNvPr id="3" name="テキスト プレースホルダー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ja-JP" altLang="en-US" noProof="0"/>
              <a:t>マスター テキストの書式設定</a:t>
            </a:r>
          </a:p>
        </p:txBody>
      </p:sp>
      <p:sp>
        <p:nvSpPr>
          <p:cNvPr id="4" name="日付プレースホルダー 3"/>
          <p:cNvSpPr>
            <a:spLocks noGrp="1"/>
          </p:cNvSpPr>
          <p:nvPr>
            <p:ph type="dt" sz="half" idx="10"/>
          </p:nvPr>
        </p:nvSpPr>
        <p:spPr/>
        <p:txBody>
          <a:bodyPr rtlCol="0"/>
          <a:lstStyle/>
          <a:p>
            <a:pPr rtl="0"/>
            <a:fld id="{AAD12F8E-8C1C-4224-8761-025D7E379C3F}" type="datetime4">
              <a:rPr lang="ja-JP" altLang="en-US" smtClean="0"/>
              <a:t>2023年3月27日</a:t>
            </a:fld>
            <a:endParaRPr lang="en-US" dirty="0"/>
          </a:p>
        </p:txBody>
      </p:sp>
      <p:sp>
        <p:nvSpPr>
          <p:cNvPr id="5" name="フッター プレースホルダー 4"/>
          <p:cNvSpPr>
            <a:spLocks noGrp="1"/>
          </p:cNvSpPr>
          <p:nvPr>
            <p:ph type="ftr" sz="quarter" idx="11"/>
          </p:nvPr>
        </p:nvSpPr>
        <p:spPr/>
        <p:txBody>
          <a:bodyPr rtlCol="0"/>
          <a:lstStyle/>
          <a:p>
            <a:pPr rtl="0"/>
            <a:r>
              <a:rPr lang="en-US" altLang="ja-JP" noProof="0"/>
              <a:t>223</a:t>
            </a:r>
            <a:r>
              <a:rPr lang="ja-JP" altLang="en-US" noProof="0"/>
              <a:t>年</a:t>
            </a:r>
            <a:r>
              <a:rPr lang="en-US" altLang="ja-JP" noProof="0"/>
              <a:t>4</a:t>
            </a:r>
            <a:r>
              <a:rPr lang="ja-JP" altLang="en-US" noProof="0"/>
              <a:t>月</a:t>
            </a:r>
            <a:r>
              <a:rPr lang="en-US" altLang="ja-JP" noProof="0"/>
              <a:t>4</a:t>
            </a:r>
            <a:r>
              <a:rPr lang="ja-JP" altLang="en-US" noProof="0"/>
              <a:t>日監査技術ゼミ</a:t>
            </a:r>
            <a:endParaRPr lang="ja-JP" altLang="en-US" noProof="0" dirty="0"/>
          </a:p>
        </p:txBody>
      </p:sp>
      <p:sp>
        <p:nvSpPr>
          <p:cNvPr id="6" name="スライド番号プレースホルダー 5"/>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704088"/>
            <a:ext cx="10972800" cy="1143000"/>
          </a:xfrm>
        </p:spPr>
        <p:txBody>
          <a:bodyPr rtlCol="0"/>
          <a:lstStyle/>
          <a:p>
            <a:pPr rtl="0"/>
            <a:r>
              <a:rPr lang="ja-JP" altLang="en-US" noProof="0"/>
              <a:t>マスター タイトルの書式設定</a:t>
            </a:r>
            <a:endParaRPr kumimoji="0" lang="ja-JP" altLang="en-US" noProof="0" dirty="0"/>
          </a:p>
        </p:txBody>
      </p:sp>
      <p:sp>
        <p:nvSpPr>
          <p:cNvPr id="3" name="コンテンツ プレースホルダー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ja-JP" altLang="en-US" noProof="0"/>
              <a:t>マスター テキストの書式設定</a:t>
            </a:r>
          </a:p>
          <a:p>
            <a:pPr lvl="1" rtl="0" eaLnBrk="1" latinLnBrk="0" hangingPunct="1"/>
            <a:r>
              <a:rPr lang="ja-JP" altLang="en-US" noProof="0"/>
              <a:t>第 </a:t>
            </a:r>
            <a:r>
              <a:rPr lang="en-US" altLang="ja-JP" noProof="0"/>
              <a:t>2 </a:t>
            </a:r>
            <a:r>
              <a:rPr lang="ja-JP" altLang="en-US" noProof="0"/>
              <a:t>レベル</a:t>
            </a:r>
          </a:p>
          <a:p>
            <a:pPr lvl="2" rtl="0" eaLnBrk="1" latinLnBrk="0" hangingPunct="1"/>
            <a:r>
              <a:rPr lang="ja-JP" altLang="en-US" noProof="0"/>
              <a:t>第 </a:t>
            </a:r>
            <a:r>
              <a:rPr lang="en-US" altLang="ja-JP" noProof="0"/>
              <a:t>3 </a:t>
            </a:r>
            <a:r>
              <a:rPr lang="ja-JP" altLang="en-US" noProof="0"/>
              <a:t>レベル</a:t>
            </a:r>
          </a:p>
          <a:p>
            <a:pPr lvl="3" rtl="0" eaLnBrk="1" latinLnBrk="0" hangingPunct="1"/>
            <a:r>
              <a:rPr lang="ja-JP" altLang="en-US" noProof="0"/>
              <a:t>第 </a:t>
            </a:r>
            <a:r>
              <a:rPr lang="en-US" altLang="ja-JP" noProof="0"/>
              <a:t>4 </a:t>
            </a:r>
            <a:r>
              <a:rPr lang="ja-JP" altLang="en-US" noProof="0"/>
              <a:t>レベル</a:t>
            </a:r>
          </a:p>
          <a:p>
            <a:pPr lvl="4" rtl="0" eaLnBrk="1" latinLnBrk="0" hangingPunct="1"/>
            <a:r>
              <a:rPr lang="ja-JP" altLang="en-US" noProof="0"/>
              <a:t>第 </a:t>
            </a:r>
            <a:r>
              <a:rPr lang="en-US" altLang="ja-JP" noProof="0"/>
              <a:t>5 </a:t>
            </a:r>
            <a:r>
              <a:rPr lang="ja-JP" altLang="en-US" noProof="0"/>
              <a:t>レベル</a:t>
            </a:r>
            <a:endParaRPr kumimoji="0" lang="ja-JP" altLang="en-US" noProof="0" dirty="0"/>
          </a:p>
        </p:txBody>
      </p:sp>
      <p:sp>
        <p:nvSpPr>
          <p:cNvPr id="4" name="コンテンツ プレースホルダー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ja-JP" altLang="en-US" noProof="0"/>
              <a:t>マスター テキストの書式設定</a:t>
            </a:r>
          </a:p>
          <a:p>
            <a:pPr lvl="1" rtl="0" eaLnBrk="1" latinLnBrk="0" hangingPunct="1"/>
            <a:r>
              <a:rPr lang="ja-JP" altLang="en-US" noProof="0"/>
              <a:t>第 </a:t>
            </a:r>
            <a:r>
              <a:rPr lang="en-US" altLang="ja-JP" noProof="0"/>
              <a:t>2 </a:t>
            </a:r>
            <a:r>
              <a:rPr lang="ja-JP" altLang="en-US" noProof="0"/>
              <a:t>レベル</a:t>
            </a:r>
          </a:p>
          <a:p>
            <a:pPr lvl="2" rtl="0" eaLnBrk="1" latinLnBrk="0" hangingPunct="1"/>
            <a:r>
              <a:rPr lang="ja-JP" altLang="en-US" noProof="0"/>
              <a:t>第 </a:t>
            </a:r>
            <a:r>
              <a:rPr lang="en-US" altLang="ja-JP" noProof="0"/>
              <a:t>3 </a:t>
            </a:r>
            <a:r>
              <a:rPr lang="ja-JP" altLang="en-US" noProof="0"/>
              <a:t>レベル</a:t>
            </a:r>
          </a:p>
          <a:p>
            <a:pPr lvl="3" rtl="0" eaLnBrk="1" latinLnBrk="0" hangingPunct="1"/>
            <a:r>
              <a:rPr lang="ja-JP" altLang="en-US" noProof="0"/>
              <a:t>第 </a:t>
            </a:r>
            <a:r>
              <a:rPr lang="en-US" altLang="ja-JP" noProof="0"/>
              <a:t>4 </a:t>
            </a:r>
            <a:r>
              <a:rPr lang="ja-JP" altLang="en-US" noProof="0"/>
              <a:t>レベル</a:t>
            </a:r>
          </a:p>
          <a:p>
            <a:pPr lvl="4" rtl="0" eaLnBrk="1" latinLnBrk="0" hangingPunct="1"/>
            <a:r>
              <a:rPr lang="ja-JP" altLang="en-US" noProof="0"/>
              <a:t>第 </a:t>
            </a:r>
            <a:r>
              <a:rPr lang="en-US" altLang="ja-JP" noProof="0"/>
              <a:t>5 </a:t>
            </a:r>
            <a:r>
              <a:rPr lang="ja-JP" altLang="en-US" noProof="0"/>
              <a:t>レベル</a:t>
            </a:r>
            <a:endParaRPr kumimoji="0" lang="ja-JP" altLang="en-US" noProof="0" dirty="0"/>
          </a:p>
        </p:txBody>
      </p:sp>
      <p:sp>
        <p:nvSpPr>
          <p:cNvPr id="5" name="日付プレースホルダー 4"/>
          <p:cNvSpPr>
            <a:spLocks noGrp="1"/>
          </p:cNvSpPr>
          <p:nvPr>
            <p:ph type="dt" sz="half" idx="10"/>
          </p:nvPr>
        </p:nvSpPr>
        <p:spPr/>
        <p:txBody>
          <a:bodyPr rtlCol="0"/>
          <a:lstStyle/>
          <a:p>
            <a:pPr rtl="0"/>
            <a:fld id="{E52EFA6B-D493-4A84-8591-FA8B55736C8B}" type="datetime4">
              <a:rPr lang="ja-JP" altLang="en-US" smtClean="0"/>
              <a:t>2023年3月27日</a:t>
            </a:fld>
            <a:endParaRPr lang="en-US" dirty="0"/>
          </a:p>
        </p:txBody>
      </p:sp>
      <p:sp>
        <p:nvSpPr>
          <p:cNvPr id="6" name="フッター プレースホルダー 5"/>
          <p:cNvSpPr>
            <a:spLocks noGrp="1"/>
          </p:cNvSpPr>
          <p:nvPr>
            <p:ph type="ftr" sz="quarter" idx="11"/>
          </p:nvPr>
        </p:nvSpPr>
        <p:spPr/>
        <p:txBody>
          <a:bodyPr rtlCol="0"/>
          <a:lstStyle/>
          <a:p>
            <a:pPr rtl="0"/>
            <a:r>
              <a:rPr lang="en-US" altLang="ja-JP" noProof="0"/>
              <a:t>223</a:t>
            </a:r>
            <a:r>
              <a:rPr lang="ja-JP" altLang="en-US" noProof="0"/>
              <a:t>年</a:t>
            </a:r>
            <a:r>
              <a:rPr lang="en-US" altLang="ja-JP" noProof="0"/>
              <a:t>4</a:t>
            </a:r>
            <a:r>
              <a:rPr lang="ja-JP" altLang="en-US" noProof="0"/>
              <a:t>月</a:t>
            </a:r>
            <a:r>
              <a:rPr lang="en-US" altLang="ja-JP" noProof="0"/>
              <a:t>4</a:t>
            </a:r>
            <a:r>
              <a:rPr lang="ja-JP" altLang="en-US" noProof="0"/>
              <a:t>日監査技術ゼミ</a:t>
            </a:r>
            <a:endParaRPr lang="ja-JP" altLang="en-US" noProof="0" dirty="0"/>
          </a:p>
        </p:txBody>
      </p:sp>
      <p:sp>
        <p:nvSpPr>
          <p:cNvPr id="7" name="スライド番号プレースホルダー 6"/>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704088"/>
            <a:ext cx="10972800" cy="1143000"/>
          </a:xfrm>
        </p:spPr>
        <p:txBody>
          <a:bodyPr tIns="45720" rtlCol="0" anchor="b"/>
          <a:lstStyle>
            <a:lvl1pPr>
              <a:defRPr/>
            </a:lvl1pPr>
          </a:lstStyle>
          <a:p>
            <a:pPr rtl="0"/>
            <a:r>
              <a:rPr lang="ja-JP" altLang="en-US"/>
              <a:t>マスター タイトルの書式設定</a:t>
            </a:r>
            <a:endParaRPr kumimoji="0" lang="en-US" dirty="0"/>
          </a:p>
        </p:txBody>
      </p:sp>
      <p:sp>
        <p:nvSpPr>
          <p:cNvPr id="3" name="テキスト プレースホルダー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ja-JP" altLang="en-US"/>
              <a:t>マスター テキストの書式設定</a:t>
            </a:r>
          </a:p>
        </p:txBody>
      </p:sp>
      <p:sp>
        <p:nvSpPr>
          <p:cNvPr id="5" name="コンテンツ プレースホルダー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ja-JP" altLang="en-US"/>
              <a:t>マスター テキストの書式設定</a:t>
            </a:r>
          </a:p>
          <a:p>
            <a:pPr lvl="1" rtl="0" eaLnBrk="1" latinLnBrk="0" hangingPunct="1"/>
            <a:r>
              <a:rPr lang="ja-JP" altLang="en-US"/>
              <a:t>第 </a:t>
            </a:r>
            <a:r>
              <a:rPr lang="en-US" altLang="ja-JP"/>
              <a:t>2 </a:t>
            </a:r>
            <a:r>
              <a:rPr lang="ja-JP" altLang="en-US"/>
              <a:t>レベル</a:t>
            </a:r>
          </a:p>
          <a:p>
            <a:pPr lvl="2" rtl="0" eaLnBrk="1" latinLnBrk="0" hangingPunct="1"/>
            <a:r>
              <a:rPr lang="ja-JP" altLang="en-US"/>
              <a:t>第 </a:t>
            </a:r>
            <a:r>
              <a:rPr lang="en-US" altLang="ja-JP"/>
              <a:t>3 </a:t>
            </a:r>
            <a:r>
              <a:rPr lang="ja-JP" altLang="en-US"/>
              <a:t>レベル</a:t>
            </a:r>
          </a:p>
          <a:p>
            <a:pPr lvl="3" rtl="0" eaLnBrk="1" latinLnBrk="0" hangingPunct="1"/>
            <a:r>
              <a:rPr lang="ja-JP" altLang="en-US"/>
              <a:t>第 </a:t>
            </a:r>
            <a:r>
              <a:rPr lang="en-US" altLang="ja-JP"/>
              <a:t>4 </a:t>
            </a:r>
            <a:r>
              <a:rPr lang="ja-JP" altLang="en-US"/>
              <a:t>レベル</a:t>
            </a:r>
          </a:p>
          <a:p>
            <a:pPr lvl="4" rtl="0" eaLnBrk="1" latinLnBrk="0" hangingPunct="1"/>
            <a:r>
              <a:rPr lang="ja-JP" altLang="en-US"/>
              <a:t>第 </a:t>
            </a:r>
            <a:r>
              <a:rPr lang="en-US" altLang="ja-JP"/>
              <a:t>5 </a:t>
            </a:r>
            <a:r>
              <a:rPr lang="ja-JP" altLang="en-US"/>
              <a:t>レベル</a:t>
            </a:r>
            <a:endParaRPr kumimoji="0" lang="en-US" dirty="0"/>
          </a:p>
        </p:txBody>
      </p:sp>
      <p:sp>
        <p:nvSpPr>
          <p:cNvPr id="4" name="テキスト プレースホルダー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ja-JP" altLang="en-US"/>
              <a:t>マスター テキストの書式設定</a:t>
            </a:r>
          </a:p>
        </p:txBody>
      </p:sp>
      <p:sp>
        <p:nvSpPr>
          <p:cNvPr id="6" name="コンテンツ プレースホルダー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ja-JP" altLang="en-US"/>
              <a:t>マスター テキストの書式設定</a:t>
            </a:r>
          </a:p>
          <a:p>
            <a:pPr lvl="1" rtl="0" eaLnBrk="1" latinLnBrk="0" hangingPunct="1"/>
            <a:r>
              <a:rPr lang="ja-JP" altLang="en-US"/>
              <a:t>第 </a:t>
            </a:r>
            <a:r>
              <a:rPr lang="en-US" altLang="ja-JP"/>
              <a:t>2 </a:t>
            </a:r>
            <a:r>
              <a:rPr lang="ja-JP" altLang="en-US"/>
              <a:t>レベル</a:t>
            </a:r>
          </a:p>
          <a:p>
            <a:pPr lvl="2" rtl="0" eaLnBrk="1" latinLnBrk="0" hangingPunct="1"/>
            <a:r>
              <a:rPr lang="ja-JP" altLang="en-US"/>
              <a:t>第 </a:t>
            </a:r>
            <a:r>
              <a:rPr lang="en-US" altLang="ja-JP"/>
              <a:t>3 </a:t>
            </a:r>
            <a:r>
              <a:rPr lang="ja-JP" altLang="en-US"/>
              <a:t>レベル</a:t>
            </a:r>
          </a:p>
          <a:p>
            <a:pPr lvl="3" rtl="0" eaLnBrk="1" latinLnBrk="0" hangingPunct="1"/>
            <a:r>
              <a:rPr lang="ja-JP" altLang="en-US"/>
              <a:t>第 </a:t>
            </a:r>
            <a:r>
              <a:rPr lang="en-US" altLang="ja-JP"/>
              <a:t>4 </a:t>
            </a:r>
            <a:r>
              <a:rPr lang="ja-JP" altLang="en-US"/>
              <a:t>レベル</a:t>
            </a:r>
          </a:p>
          <a:p>
            <a:pPr lvl="4" rtl="0" eaLnBrk="1" latinLnBrk="0" hangingPunct="1"/>
            <a:r>
              <a:rPr lang="ja-JP" altLang="en-US"/>
              <a:t>第 </a:t>
            </a:r>
            <a:r>
              <a:rPr lang="en-US" altLang="ja-JP"/>
              <a:t>5 </a:t>
            </a:r>
            <a:r>
              <a:rPr lang="ja-JP" altLang="en-US"/>
              <a:t>レベル</a:t>
            </a:r>
            <a:endParaRPr kumimoji="0" lang="en-US" dirty="0"/>
          </a:p>
        </p:txBody>
      </p:sp>
      <p:sp>
        <p:nvSpPr>
          <p:cNvPr id="7" name="日付プレースホルダー 6"/>
          <p:cNvSpPr>
            <a:spLocks noGrp="1"/>
          </p:cNvSpPr>
          <p:nvPr>
            <p:ph type="dt" sz="half" idx="10"/>
          </p:nvPr>
        </p:nvSpPr>
        <p:spPr/>
        <p:txBody>
          <a:bodyPr rtlCol="0"/>
          <a:lstStyle/>
          <a:p>
            <a:pPr rtl="0"/>
            <a:fld id="{80FF1630-1F50-4E9D-8B5A-30977444B4AA}" type="datetime4">
              <a:rPr lang="ja-JP" altLang="en-US" smtClean="0"/>
              <a:t>2023年3月27日</a:t>
            </a:fld>
            <a:endParaRPr lang="en-US" dirty="0"/>
          </a:p>
        </p:txBody>
      </p:sp>
      <p:sp>
        <p:nvSpPr>
          <p:cNvPr id="8" name="フッター プレースホルダー 7"/>
          <p:cNvSpPr>
            <a:spLocks noGrp="1"/>
          </p:cNvSpPr>
          <p:nvPr>
            <p:ph type="ftr" sz="quarter" idx="11"/>
          </p:nvPr>
        </p:nvSpPr>
        <p:spPr/>
        <p:txBody>
          <a:bodyPr rtlCol="0"/>
          <a:lstStyle/>
          <a:p>
            <a:pPr rtl="0"/>
            <a:r>
              <a:rPr lang="en-US" altLang="ja-JP"/>
              <a:t>223</a:t>
            </a:r>
            <a:r>
              <a:rPr lang="ja-JP" altLang="en-US"/>
              <a:t>年</a:t>
            </a:r>
            <a:r>
              <a:rPr lang="en-US" altLang="ja-JP"/>
              <a:t>4</a:t>
            </a:r>
            <a:r>
              <a:rPr lang="ja-JP" altLang="en-US"/>
              <a:t>月</a:t>
            </a:r>
            <a:r>
              <a:rPr lang="en-US" altLang="ja-JP"/>
              <a:t>4</a:t>
            </a:r>
            <a:r>
              <a:rPr lang="ja-JP" altLang="en-US"/>
              <a:t>日監査技術ゼミ</a:t>
            </a:r>
            <a:endParaRPr lang="en-US" dirty="0"/>
          </a:p>
        </p:txBody>
      </p:sp>
      <p:sp>
        <p:nvSpPr>
          <p:cNvPr id="9" name="スライド番号プレースホルダー 8"/>
          <p:cNvSpPr>
            <a:spLocks noGrp="1"/>
          </p:cNvSpPr>
          <p:nvPr>
            <p:ph type="sldNum" sz="quarter" idx="12"/>
          </p:nvPr>
        </p:nvSpPr>
        <p:spPr/>
        <p:txBody>
          <a:bodyPr rtlCol="0"/>
          <a:lstStyle/>
          <a:p>
            <a:pPr rtl="0"/>
            <a:fld id="{401CF334-2D5C-4859-84A6-CA7E6E43FAEB}" type="slidenum">
              <a:rPr lang="en-US" smtClean="0"/>
              <a:t>‹#›</a:t>
            </a:fld>
            <a:endParaRPr lang="en-US"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eiryo UI" panose="020B0604030504040204" pitchFamily="50" charset="-128"/>
                <a:ea typeface="Meiryo UI" panose="020B0604030504040204" pitchFamily="50" charset="-128"/>
                <a:cs typeface="+mj-cs"/>
              </a:defRPr>
            </a:lvl1pPr>
          </a:lstStyle>
          <a:p>
            <a:pPr rtl="0"/>
            <a:r>
              <a:rPr lang="ja-JP" altLang="en-US" noProof="0"/>
              <a:t>マスター タイトルの書式設定</a:t>
            </a:r>
            <a:endParaRPr kumimoji="0" lang="ja-JP" altLang="en-US" noProof="0" dirty="0"/>
          </a:p>
        </p:txBody>
      </p:sp>
      <p:sp>
        <p:nvSpPr>
          <p:cNvPr id="3" name="日付プレースホルダー 2"/>
          <p:cNvSpPr>
            <a:spLocks noGrp="1"/>
          </p:cNvSpPr>
          <p:nvPr>
            <p:ph type="dt" sz="half" idx="10"/>
          </p:nvPr>
        </p:nvSpPr>
        <p:spPr/>
        <p:txBody>
          <a:bodyPr rtlCol="0"/>
          <a:lstStyle/>
          <a:p>
            <a:pPr rtl="0"/>
            <a:fld id="{870C9699-F3E6-4DA1-BBDD-42E72C305662}" type="datetime4">
              <a:rPr lang="ja-JP" altLang="en-US" smtClean="0"/>
              <a:t>2023年3月27日</a:t>
            </a:fld>
            <a:endParaRPr lang="en-US"/>
          </a:p>
        </p:txBody>
      </p:sp>
      <p:sp>
        <p:nvSpPr>
          <p:cNvPr id="4" name="フッター プレースホルダー 3"/>
          <p:cNvSpPr>
            <a:spLocks noGrp="1"/>
          </p:cNvSpPr>
          <p:nvPr>
            <p:ph type="ftr" sz="quarter" idx="11"/>
          </p:nvPr>
        </p:nvSpPr>
        <p:spPr/>
        <p:txBody>
          <a:bodyPr rtlCol="0"/>
          <a:lstStyle/>
          <a:p>
            <a:pPr rtl="0"/>
            <a:r>
              <a:rPr lang="en-US" altLang="ja-JP" noProof="0"/>
              <a:t>223</a:t>
            </a:r>
            <a:r>
              <a:rPr lang="ja-JP" altLang="en-US" noProof="0"/>
              <a:t>年</a:t>
            </a:r>
            <a:r>
              <a:rPr lang="en-US" altLang="ja-JP" noProof="0"/>
              <a:t>4</a:t>
            </a:r>
            <a:r>
              <a:rPr lang="ja-JP" altLang="en-US" noProof="0"/>
              <a:t>月</a:t>
            </a:r>
            <a:r>
              <a:rPr lang="en-US" altLang="ja-JP" noProof="0"/>
              <a:t>4</a:t>
            </a:r>
            <a:r>
              <a:rPr lang="ja-JP" altLang="en-US" noProof="0"/>
              <a:t>日監査技術ゼミ</a:t>
            </a:r>
            <a:endParaRPr lang="ja-JP" altLang="en-US" noProof="0" dirty="0"/>
          </a:p>
        </p:txBody>
      </p:sp>
      <p:sp>
        <p:nvSpPr>
          <p:cNvPr id="5" name="スライド番号プレースホルダー 4"/>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rtlCol="0"/>
          <a:lstStyle/>
          <a:p>
            <a:pPr rtl="0"/>
            <a:fld id="{74EA6449-4DEB-4501-A1B6-476ABCF69A12}" type="datetime4">
              <a:rPr lang="ja-JP" altLang="en-US" smtClean="0"/>
              <a:t>2023年3月27日</a:t>
            </a:fld>
            <a:endParaRPr lang="en-US" dirty="0"/>
          </a:p>
        </p:txBody>
      </p:sp>
      <p:sp>
        <p:nvSpPr>
          <p:cNvPr id="3" name="フッター プレースホルダー 2"/>
          <p:cNvSpPr>
            <a:spLocks noGrp="1"/>
          </p:cNvSpPr>
          <p:nvPr>
            <p:ph type="ftr" sz="quarter" idx="11"/>
          </p:nvPr>
        </p:nvSpPr>
        <p:spPr/>
        <p:txBody>
          <a:bodyPr rtlCol="0"/>
          <a:lstStyle/>
          <a:p>
            <a:pPr rtl="0"/>
            <a:r>
              <a:rPr lang="en-US" altLang="ja-JP" noProof="0"/>
              <a:t>223</a:t>
            </a:r>
            <a:r>
              <a:rPr lang="ja-JP" altLang="en-US" noProof="0"/>
              <a:t>年</a:t>
            </a:r>
            <a:r>
              <a:rPr lang="en-US" altLang="ja-JP" noProof="0"/>
              <a:t>4</a:t>
            </a:r>
            <a:r>
              <a:rPr lang="ja-JP" altLang="en-US" noProof="0"/>
              <a:t>月</a:t>
            </a:r>
            <a:r>
              <a:rPr lang="en-US" altLang="ja-JP" noProof="0"/>
              <a:t>4</a:t>
            </a:r>
            <a:r>
              <a:rPr lang="ja-JP" altLang="en-US" noProof="0"/>
              <a:t>日監査技術ゼミ</a:t>
            </a:r>
            <a:endParaRPr lang="ja-JP" altLang="en-US" noProof="0" dirty="0"/>
          </a:p>
        </p:txBody>
      </p:sp>
      <p:sp>
        <p:nvSpPr>
          <p:cNvPr id="4" name="スライド番号プレースホルダー 3"/>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キャプション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Meiryo UI" panose="020B0604030504040204" pitchFamily="50" charset="-128"/>
                <a:ea typeface="Meiryo UI" panose="020B0604030504040204" pitchFamily="50" charset="-128"/>
                <a:cs typeface="+mj-cs"/>
              </a:defRPr>
            </a:lvl1pPr>
          </a:lstStyle>
          <a:p>
            <a:pPr rtl="0"/>
            <a:r>
              <a:rPr lang="ja-JP" altLang="en-US" noProof="0"/>
              <a:t>マスター タイトルの書式設定</a:t>
            </a:r>
            <a:endParaRPr kumimoji="0" lang="ja-JP" altLang="en-US" noProof="0" dirty="0"/>
          </a:p>
        </p:txBody>
      </p:sp>
      <p:sp>
        <p:nvSpPr>
          <p:cNvPr id="4" name="コンテンツ プレースホルダー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ja-JP" altLang="en-US" noProof="0"/>
              <a:t>マスター テキストの書式設定</a:t>
            </a:r>
          </a:p>
          <a:p>
            <a:pPr lvl="1" rtl="0" eaLnBrk="1" latinLnBrk="0" hangingPunct="1"/>
            <a:r>
              <a:rPr lang="ja-JP" altLang="en-US" noProof="0"/>
              <a:t>第 </a:t>
            </a:r>
            <a:r>
              <a:rPr lang="en-US" altLang="ja-JP" noProof="0"/>
              <a:t>2 </a:t>
            </a:r>
            <a:r>
              <a:rPr lang="ja-JP" altLang="en-US" noProof="0"/>
              <a:t>レベル</a:t>
            </a:r>
          </a:p>
          <a:p>
            <a:pPr lvl="2" rtl="0" eaLnBrk="1" latinLnBrk="0" hangingPunct="1"/>
            <a:r>
              <a:rPr lang="ja-JP" altLang="en-US" noProof="0"/>
              <a:t>第 </a:t>
            </a:r>
            <a:r>
              <a:rPr lang="en-US" altLang="ja-JP" noProof="0"/>
              <a:t>3 </a:t>
            </a:r>
            <a:r>
              <a:rPr lang="ja-JP" altLang="en-US" noProof="0"/>
              <a:t>レベル</a:t>
            </a:r>
          </a:p>
          <a:p>
            <a:pPr lvl="3" rtl="0" eaLnBrk="1" latinLnBrk="0" hangingPunct="1"/>
            <a:r>
              <a:rPr lang="ja-JP" altLang="en-US" noProof="0"/>
              <a:t>第 </a:t>
            </a:r>
            <a:r>
              <a:rPr lang="en-US" altLang="ja-JP" noProof="0"/>
              <a:t>4 </a:t>
            </a:r>
            <a:r>
              <a:rPr lang="ja-JP" altLang="en-US" noProof="0"/>
              <a:t>レベル</a:t>
            </a:r>
          </a:p>
          <a:p>
            <a:pPr lvl="4" rtl="0" eaLnBrk="1" latinLnBrk="0" hangingPunct="1"/>
            <a:r>
              <a:rPr lang="ja-JP" altLang="en-US" noProof="0"/>
              <a:t>第 </a:t>
            </a:r>
            <a:r>
              <a:rPr lang="en-US" altLang="ja-JP" noProof="0"/>
              <a:t>5 </a:t>
            </a:r>
            <a:r>
              <a:rPr lang="ja-JP" altLang="en-US" noProof="0"/>
              <a:t>レベル</a:t>
            </a:r>
            <a:endParaRPr kumimoji="0" lang="ja-JP" altLang="en-US" noProof="0" dirty="0"/>
          </a:p>
        </p:txBody>
      </p:sp>
      <p:sp>
        <p:nvSpPr>
          <p:cNvPr id="3" name="テキスト プレースホルダー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ja-JP" altLang="en-US" noProof="0"/>
              <a:t>マスター テキストの書式設定</a:t>
            </a:r>
          </a:p>
        </p:txBody>
      </p:sp>
      <p:sp>
        <p:nvSpPr>
          <p:cNvPr id="5" name="日付プレースホルダー 4"/>
          <p:cNvSpPr>
            <a:spLocks noGrp="1"/>
          </p:cNvSpPr>
          <p:nvPr>
            <p:ph type="dt" sz="half" idx="10"/>
          </p:nvPr>
        </p:nvSpPr>
        <p:spPr/>
        <p:txBody>
          <a:bodyPr rtlCol="0"/>
          <a:lstStyle/>
          <a:p>
            <a:pPr rtl="0"/>
            <a:fld id="{97F3436C-A4DC-47CA-8BD1-ACE9FCEA8F3E}" type="datetime4">
              <a:rPr lang="ja-JP" altLang="en-US" smtClean="0"/>
              <a:t>2023年3月27日</a:t>
            </a:fld>
            <a:endParaRPr lang="en-US" dirty="0"/>
          </a:p>
        </p:txBody>
      </p:sp>
      <p:sp>
        <p:nvSpPr>
          <p:cNvPr id="6" name="フッター プレースホルダー 5"/>
          <p:cNvSpPr>
            <a:spLocks noGrp="1"/>
          </p:cNvSpPr>
          <p:nvPr>
            <p:ph type="ftr" sz="quarter" idx="11"/>
          </p:nvPr>
        </p:nvSpPr>
        <p:spPr/>
        <p:txBody>
          <a:bodyPr rtlCol="0"/>
          <a:lstStyle/>
          <a:p>
            <a:pPr rtl="0"/>
            <a:r>
              <a:rPr lang="en-US" altLang="ja-JP" noProof="0"/>
              <a:t>223</a:t>
            </a:r>
            <a:r>
              <a:rPr lang="ja-JP" altLang="en-US" noProof="0"/>
              <a:t>年</a:t>
            </a:r>
            <a:r>
              <a:rPr lang="en-US" altLang="ja-JP" noProof="0"/>
              <a:t>4</a:t>
            </a:r>
            <a:r>
              <a:rPr lang="ja-JP" altLang="en-US" noProof="0"/>
              <a:t>月</a:t>
            </a:r>
            <a:r>
              <a:rPr lang="en-US" altLang="ja-JP" noProof="0"/>
              <a:t>4</a:t>
            </a:r>
            <a:r>
              <a:rPr lang="ja-JP" altLang="en-US" noProof="0"/>
              <a:t>日監査技術ゼミ</a:t>
            </a:r>
            <a:endParaRPr lang="ja-JP" altLang="en-US" noProof="0" dirty="0"/>
          </a:p>
        </p:txBody>
      </p:sp>
      <p:sp>
        <p:nvSpPr>
          <p:cNvPr id="7" name="スライド番号プレースホルダー 6"/>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キャプション付きの画像">
    <p:spTree>
      <p:nvGrpSpPr>
        <p:cNvPr id="1" name=""/>
        <p:cNvGrpSpPr/>
        <p:nvPr/>
      </p:nvGrpSpPr>
      <p:grpSpPr>
        <a:xfrm>
          <a:off x="0" y="0"/>
          <a:ext cx="0" cy="0"/>
          <a:chOff x="0" y="0"/>
          <a:chExt cx="0" cy="0"/>
        </a:xfrm>
      </p:grpSpPr>
      <p:sp>
        <p:nvSpPr>
          <p:cNvPr id="9" name="1 つの角を切り取って丸めた四角形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ja-JP" altLang="en-US" sz="1800" noProof="0" dirty="0"/>
          </a:p>
        </p:txBody>
      </p:sp>
      <p:sp>
        <p:nvSpPr>
          <p:cNvPr id="12" name="直角三角形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ja-JP" altLang="en-US" sz="1800" noProof="0" dirty="0"/>
          </a:p>
        </p:txBody>
      </p:sp>
      <p:sp>
        <p:nvSpPr>
          <p:cNvPr id="2" name="タイトル 1"/>
          <p:cNvSpPr>
            <a:spLocks noGrp="1"/>
          </p:cNvSpPr>
          <p:nvPr>
            <p:ph type="title"/>
          </p:nvPr>
        </p:nvSpPr>
        <p:spPr>
          <a:xfrm>
            <a:off x="812800" y="1176997"/>
            <a:ext cx="2950464" cy="1582621"/>
          </a:xfrm>
        </p:spPr>
        <p:txBody>
          <a:bodyPr vert="horz" lIns="45720" tIns="45720" rIns="45720" bIns="45720" rtlCol="0" anchor="b"/>
          <a:lstStyle>
            <a:lvl1pPr algn="l">
              <a:buNone/>
              <a:defRPr sz="2000" b="1">
                <a:solidFill>
                  <a:schemeClr val="tx2"/>
                </a:solidFill>
              </a:defRPr>
            </a:lvl1pPr>
          </a:lstStyle>
          <a:p>
            <a:pPr rtl="0"/>
            <a:r>
              <a:rPr lang="ja-JP" altLang="en-US" noProof="0"/>
              <a:t>マスター タイトルの書式設定</a:t>
            </a:r>
            <a:endParaRPr kumimoji="0" lang="ja-JP" altLang="en-US" noProof="0" dirty="0"/>
          </a:p>
        </p:txBody>
      </p:sp>
      <p:sp>
        <p:nvSpPr>
          <p:cNvPr id="3" name="図プレースホルダー 2" descr="画像を追加する空のプレースホルダー。プレースホルダーをクリックし、追加する画像を選択します"/>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ja-JP" altLang="en-US" noProof="0"/>
              <a:t>アイコンをクリックして図を追加</a:t>
            </a:r>
            <a:endParaRPr kumimoji="0" lang="ja-JP" altLang="en-US" noProof="0" dirty="0"/>
          </a:p>
        </p:txBody>
      </p:sp>
      <p:sp>
        <p:nvSpPr>
          <p:cNvPr id="4" name="テキスト プレースホルダー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ja-JP" altLang="en-US" noProof="0"/>
              <a:t>マスター テキストの書式設定</a:t>
            </a:r>
          </a:p>
        </p:txBody>
      </p:sp>
      <p:sp>
        <p:nvSpPr>
          <p:cNvPr id="5" name="日付プレースホルダー 4"/>
          <p:cNvSpPr>
            <a:spLocks noGrp="1"/>
          </p:cNvSpPr>
          <p:nvPr>
            <p:ph type="dt" sz="half" idx="10"/>
          </p:nvPr>
        </p:nvSpPr>
        <p:spPr/>
        <p:txBody>
          <a:bodyPr rtlCol="0"/>
          <a:lstStyle/>
          <a:p>
            <a:pPr rtl="0"/>
            <a:fld id="{54DE715C-8226-4944-ADB3-DC1F08EDBD00}" type="datetime4">
              <a:rPr lang="ja-JP" altLang="en-US" smtClean="0"/>
              <a:t>2023年3月27日</a:t>
            </a:fld>
            <a:endParaRPr lang="en-US"/>
          </a:p>
        </p:txBody>
      </p:sp>
      <p:sp>
        <p:nvSpPr>
          <p:cNvPr id="6" name="フッター プレースホルダー 5"/>
          <p:cNvSpPr>
            <a:spLocks noGrp="1"/>
          </p:cNvSpPr>
          <p:nvPr>
            <p:ph type="ftr" sz="quarter" idx="11"/>
          </p:nvPr>
        </p:nvSpPr>
        <p:spPr/>
        <p:txBody>
          <a:bodyPr rtlCol="0"/>
          <a:lstStyle/>
          <a:p>
            <a:pPr rtl="0"/>
            <a:r>
              <a:rPr lang="en-US" altLang="ja-JP" noProof="0"/>
              <a:t>223</a:t>
            </a:r>
            <a:r>
              <a:rPr lang="ja-JP" altLang="en-US" noProof="0"/>
              <a:t>年</a:t>
            </a:r>
            <a:r>
              <a:rPr lang="en-US" altLang="ja-JP" noProof="0"/>
              <a:t>4</a:t>
            </a:r>
            <a:r>
              <a:rPr lang="ja-JP" altLang="en-US" noProof="0"/>
              <a:t>月</a:t>
            </a:r>
            <a:r>
              <a:rPr lang="en-US" altLang="ja-JP" noProof="0"/>
              <a:t>4</a:t>
            </a:r>
            <a:r>
              <a:rPr lang="ja-JP" altLang="en-US" noProof="0"/>
              <a:t>日監査技術ゼミ</a:t>
            </a:r>
            <a:endParaRPr lang="ja-JP" altLang="en-US" noProof="0" dirty="0"/>
          </a:p>
        </p:txBody>
      </p:sp>
      <p:sp>
        <p:nvSpPr>
          <p:cNvPr id="7" name="スライド番号プレースホルダー 6"/>
          <p:cNvSpPr>
            <a:spLocks noGrp="1"/>
          </p:cNvSpPr>
          <p:nvPr>
            <p:ph type="sldNum" sz="quarter" idx="12"/>
          </p:nvPr>
        </p:nvSpPr>
        <p:spPr>
          <a:xfrm>
            <a:off x="10769600" y="6356351"/>
            <a:ext cx="812800" cy="365125"/>
          </a:xfrm>
        </p:spPr>
        <p:txBody>
          <a:bodyPr rtlCol="0"/>
          <a:lstStyle/>
          <a:p>
            <a:pPr rtl="0"/>
            <a:fld id="{401CF334-2D5C-4859-84A6-CA7E6E43FAEB}" type="slidenum">
              <a:rPr lang="en-US" altLang="ja-JP" noProof="0" smtClean="0"/>
              <a:t>‹#›</a:t>
            </a:fld>
            <a:endParaRPr lang="ja-JP" altLang="en-US" noProof="0" dirty="0"/>
          </a:p>
        </p:txBody>
      </p:sp>
      <p:sp>
        <p:nvSpPr>
          <p:cNvPr id="10" name="フリーフォーム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ja-JP" altLang="en-US" sz="1800" noProof="0" dirty="0">
              <a:solidFill>
                <a:schemeClr val="tx1"/>
              </a:solidFill>
              <a:latin typeface="+mn-lt"/>
              <a:ea typeface="+mn-ea"/>
              <a:cs typeface="+mn-cs"/>
            </a:endParaRPr>
          </a:p>
        </p:txBody>
      </p:sp>
      <p:sp>
        <p:nvSpPr>
          <p:cNvPr id="11" name="フリーフォーム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ja-JP" altLang="en-US" sz="180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グループ 24"/>
          <p:cNvGrpSpPr/>
          <p:nvPr/>
        </p:nvGrpSpPr>
        <p:grpSpPr>
          <a:xfrm>
            <a:off x="-29028" y="-7144"/>
            <a:ext cx="12240731" cy="6879658"/>
            <a:chOff x="0" y="-21658"/>
            <a:chExt cx="12240731" cy="6879658"/>
          </a:xfrm>
        </p:grpSpPr>
        <p:sp>
          <p:nvSpPr>
            <p:cNvPr id="26" name="長方形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p>
          </p:txBody>
        </p:sp>
        <p:grpSp>
          <p:nvGrpSpPr>
            <p:cNvPr id="27" name="グループ 26"/>
            <p:cNvGrpSpPr/>
            <p:nvPr/>
          </p:nvGrpSpPr>
          <p:grpSpPr>
            <a:xfrm>
              <a:off x="0" y="-21658"/>
              <a:ext cx="12240731" cy="1041400"/>
              <a:chOff x="-25356" y="-7144"/>
              <a:chExt cx="12240731" cy="1041400"/>
            </a:xfrm>
          </p:grpSpPr>
          <p:sp>
            <p:nvSpPr>
              <p:cNvPr id="28" name="フリーフォーム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ja-JP" altLang="en-US" sz="1800" noProof="0" dirty="0">
                  <a:solidFill>
                    <a:schemeClr val="tx1"/>
                  </a:solidFill>
                  <a:latin typeface="+mn-lt"/>
                  <a:ea typeface="+mn-ea"/>
                  <a:cs typeface="+mn-cs"/>
                </a:endParaRPr>
              </a:p>
            </p:txBody>
          </p:sp>
          <p:sp>
            <p:nvSpPr>
              <p:cNvPr id="29" name="フリーフォーム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ja-JP" altLang="en-US" sz="1800" noProof="0" dirty="0">
                  <a:solidFill>
                    <a:schemeClr val="tx1"/>
                  </a:solidFill>
                  <a:latin typeface="+mn-lt"/>
                  <a:ea typeface="+mn-ea"/>
                  <a:cs typeface="+mn-cs"/>
                </a:endParaRPr>
              </a:p>
            </p:txBody>
          </p:sp>
          <p:grpSp>
            <p:nvGrpSpPr>
              <p:cNvPr id="31" name="グループ 30"/>
              <p:cNvGrpSpPr/>
              <p:nvPr/>
            </p:nvGrpSpPr>
            <p:grpSpPr>
              <a:xfrm>
                <a:off x="-25356" y="202408"/>
                <a:ext cx="12240731" cy="649224"/>
                <a:chOff x="-19045" y="216550"/>
                <a:chExt cx="9180548" cy="649224"/>
              </a:xfrm>
            </p:grpSpPr>
            <p:sp>
              <p:nvSpPr>
                <p:cNvPr id="32" name="フリーフォーム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ja-JP" altLang="en-US" sz="1800" noProof="0" dirty="0"/>
                </a:p>
              </p:txBody>
            </p:sp>
            <p:sp>
              <p:nvSpPr>
                <p:cNvPr id="33" name="フリーフォーム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ja-JP" altLang="en-US" sz="1800" noProof="0" dirty="0"/>
                </a:p>
              </p:txBody>
            </p:sp>
          </p:grpSp>
        </p:grpSp>
      </p:grpSp>
      <p:sp>
        <p:nvSpPr>
          <p:cNvPr id="9" name="タイトル プレースホルダー 8"/>
          <p:cNvSpPr>
            <a:spLocks noGrp="1"/>
          </p:cNvSpPr>
          <p:nvPr>
            <p:ph type="title"/>
          </p:nvPr>
        </p:nvSpPr>
        <p:spPr>
          <a:xfrm>
            <a:off x="609600" y="704088"/>
            <a:ext cx="10972800" cy="1143000"/>
          </a:xfrm>
          <a:prstGeom prst="rect">
            <a:avLst/>
          </a:prstGeom>
        </p:spPr>
        <p:txBody>
          <a:bodyPr vert="horz" lIns="0" rIns="0" bIns="0" rtlCol="0" anchor="b">
            <a:normAutofit/>
          </a:bodyPr>
          <a:lstStyle/>
          <a:p>
            <a:pPr rtl="0"/>
            <a:r>
              <a:rPr lang="ja-JP" altLang="en-US" noProof="0" dirty="0"/>
              <a:t>クリックしてマスター タイトルのスタイルを編集</a:t>
            </a:r>
            <a:endParaRPr kumimoji="0" lang="ja-JP" altLang="en-US" noProof="0" dirty="0"/>
          </a:p>
        </p:txBody>
      </p:sp>
      <p:sp>
        <p:nvSpPr>
          <p:cNvPr id="30" name="テキスト プレースホルダー 29"/>
          <p:cNvSpPr>
            <a:spLocks noGrp="1"/>
          </p:cNvSpPr>
          <p:nvPr>
            <p:ph type="body" idx="1"/>
          </p:nvPr>
        </p:nvSpPr>
        <p:spPr>
          <a:xfrm>
            <a:off x="609600" y="1935480"/>
            <a:ext cx="10972800" cy="4343400"/>
          </a:xfrm>
          <a:prstGeom prst="rect">
            <a:avLst/>
          </a:prstGeom>
        </p:spPr>
        <p:txBody>
          <a:bodyPr vert="horz" rtlCol="0">
            <a:normAutofit/>
          </a:bodyPr>
          <a:lstStyle/>
          <a:p>
            <a:pPr lvl="0" rtl="0" eaLnBrk="1" latinLnBrk="0" hangingPunct="1"/>
            <a:r>
              <a:rPr lang="ja-JP" altLang="en-US" noProof="0" dirty="0"/>
              <a:t>クリックしてマスター テキストのスタイルを編集</a:t>
            </a:r>
          </a:p>
          <a:p>
            <a:pPr lvl="1" rtl="0" eaLnBrk="1" latinLnBrk="0" hangingPunct="1"/>
            <a:r>
              <a:rPr lang="ja-JP" altLang="en-US" noProof="0" dirty="0"/>
              <a:t>第 </a:t>
            </a:r>
            <a:r>
              <a:rPr lang="en-US" altLang="ja-JP" noProof="0" dirty="0"/>
              <a:t>2 </a:t>
            </a:r>
            <a:r>
              <a:rPr lang="ja-JP" altLang="en-US" noProof="0" dirty="0"/>
              <a:t>レベル</a:t>
            </a:r>
          </a:p>
          <a:p>
            <a:pPr lvl="2" rtl="0" eaLnBrk="1" latinLnBrk="0" hangingPunct="1"/>
            <a:r>
              <a:rPr lang="ja-JP" altLang="en-US" noProof="0" dirty="0"/>
              <a:t>第 </a:t>
            </a:r>
            <a:r>
              <a:rPr lang="en-US" altLang="ja-JP" noProof="0" dirty="0"/>
              <a:t>3 </a:t>
            </a:r>
            <a:r>
              <a:rPr lang="ja-JP" altLang="en-US" noProof="0" dirty="0"/>
              <a:t>レベル</a:t>
            </a:r>
          </a:p>
          <a:p>
            <a:pPr lvl="3" rtl="0" eaLnBrk="1" latinLnBrk="0" hangingPunct="1"/>
            <a:r>
              <a:rPr lang="ja-JP" altLang="en-US" noProof="0" dirty="0"/>
              <a:t>第 </a:t>
            </a:r>
            <a:r>
              <a:rPr lang="en-US" altLang="ja-JP" noProof="0" dirty="0"/>
              <a:t>4 </a:t>
            </a:r>
            <a:r>
              <a:rPr lang="ja-JP" altLang="en-US" noProof="0" dirty="0"/>
              <a:t>レベル</a:t>
            </a:r>
          </a:p>
          <a:p>
            <a:pPr lvl="4" rtl="0" eaLnBrk="1" latinLnBrk="0" hangingPunct="1"/>
            <a:r>
              <a:rPr lang="ja-JP" altLang="en-US" noProof="0" dirty="0"/>
              <a:t>第 </a:t>
            </a:r>
            <a:r>
              <a:rPr lang="en-US" altLang="ja-JP" noProof="0" dirty="0"/>
              <a:t>5 </a:t>
            </a:r>
            <a:r>
              <a:rPr lang="ja-JP" altLang="en-US" noProof="0" dirty="0"/>
              <a:t>レベル</a:t>
            </a:r>
          </a:p>
        </p:txBody>
      </p:sp>
      <p:sp>
        <p:nvSpPr>
          <p:cNvPr id="10" name="日付プレースホルダー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latin typeface="ＭＳ 明朝" panose="02020609040205080304" pitchFamily="17" charset="-128"/>
                <a:ea typeface="ＭＳ 明朝" panose="02020609040205080304" pitchFamily="17" charset="-128"/>
              </a:defRPr>
            </a:lvl1pPr>
          </a:lstStyle>
          <a:p>
            <a:fld id="{33C1B7BC-9F63-4AFB-84C4-CF9F6E55B9CF}" type="datetime4">
              <a:rPr lang="ja-JP" altLang="en-US" smtClean="0"/>
              <a:t>2023年3月27日</a:t>
            </a:fld>
            <a:endParaRPr lang="en-US" dirty="0"/>
          </a:p>
        </p:txBody>
      </p:sp>
      <p:sp>
        <p:nvSpPr>
          <p:cNvPr id="22" name="フッター プレースホルダー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latin typeface="ＭＳ 明朝" panose="02020609040205080304" pitchFamily="17" charset="-128"/>
                <a:ea typeface="ＭＳ 明朝" panose="02020609040205080304" pitchFamily="17" charset="-128"/>
              </a:defRPr>
            </a:lvl1pPr>
          </a:lstStyle>
          <a:p>
            <a:r>
              <a:rPr lang="en-US" altLang="ja-JP" noProof="0"/>
              <a:t>223</a:t>
            </a:r>
            <a:r>
              <a:rPr lang="ja-JP" altLang="en-US" noProof="0"/>
              <a:t>年</a:t>
            </a:r>
            <a:r>
              <a:rPr lang="en-US" altLang="ja-JP" noProof="0"/>
              <a:t>4</a:t>
            </a:r>
            <a:r>
              <a:rPr lang="ja-JP" altLang="en-US" noProof="0"/>
              <a:t>月</a:t>
            </a:r>
            <a:r>
              <a:rPr lang="en-US" altLang="ja-JP" noProof="0"/>
              <a:t>4</a:t>
            </a:r>
            <a:r>
              <a:rPr lang="ja-JP" altLang="en-US" noProof="0"/>
              <a:t>日監査技術ゼミ</a:t>
            </a:r>
            <a:endParaRPr lang="ja-JP" altLang="en-US" noProof="0" dirty="0"/>
          </a:p>
        </p:txBody>
      </p:sp>
      <p:sp>
        <p:nvSpPr>
          <p:cNvPr id="18" name="スライド番号プレースホルダー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latin typeface="ＭＳ 明朝" panose="02020609040205080304" pitchFamily="17" charset="-128"/>
                <a:ea typeface="ＭＳ 明朝" panose="02020609040205080304" pitchFamily="17" charset="-128"/>
              </a:defRPr>
            </a:lvl1pPr>
          </a:lstStyle>
          <a:p>
            <a:fld id="{401CF334-2D5C-4859-84A6-CA7E6E43FAEB}" type="slidenum">
              <a:rPr lang="en-US" altLang="ja-JP" noProof="0" smtClean="0"/>
              <a:pPr/>
              <a:t>‹#›</a:t>
            </a:fld>
            <a:endParaRPr lang="ja-JP" altLang="en-US" noProof="0"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rtl="0" eaLnBrk="1" latinLnBrk="0" hangingPunct="1">
        <a:lnSpc>
          <a:spcPct val="80000"/>
        </a:lnSpc>
        <a:spcBef>
          <a:spcPct val="0"/>
        </a:spcBef>
        <a:buNone/>
        <a:defRPr kumimoji="1" sz="5000" b="0" kern="1200">
          <a:ln>
            <a:noFill/>
          </a:ln>
          <a:solidFill>
            <a:schemeClr val="tx2"/>
          </a:solidFill>
          <a:effectLst/>
          <a:latin typeface="Meiryo UI" panose="020B0604030504040204" pitchFamily="50" charset="-128"/>
          <a:ea typeface="Meiryo UI" panose="020B0604030504040204" pitchFamily="50" charset="-128"/>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330200" y="1371600"/>
            <a:ext cx="11487150" cy="1828800"/>
          </a:xfrm>
        </p:spPr>
        <p:txBody>
          <a:bodyPr rtlCol="0">
            <a:normAutofit fontScale="90000"/>
          </a:bodyPr>
          <a:lstStyle/>
          <a:p>
            <a:pPr algn="ctr" rtl="0"/>
            <a:br>
              <a:rPr lang="en-US" altLang="ja-JP" dirty="0">
                <a:latin typeface="ＭＳ Ｐゴシック" panose="020B0600070205080204" pitchFamily="50" charset="-128"/>
                <a:ea typeface="ＭＳ Ｐゴシック" panose="020B0600070205080204" pitchFamily="50" charset="-128"/>
              </a:rPr>
            </a:br>
            <a:r>
              <a:rPr lang="en-US" altLang="ja-JP" sz="4000" b="0" dirty="0">
                <a:latin typeface="ＭＳ Ｐゴシック" panose="020B0600070205080204" pitchFamily="50" charset="-128"/>
                <a:ea typeface="ＭＳ Ｐゴシック" panose="020B0600070205080204" pitchFamily="50" charset="-128"/>
              </a:rPr>
              <a:t>2023</a:t>
            </a:r>
            <a:r>
              <a:rPr lang="ja-JP" altLang="en-US" sz="4000" b="0" dirty="0">
                <a:latin typeface="ＭＳ Ｐゴシック" panose="020B0600070205080204" pitchFamily="50" charset="-128"/>
                <a:ea typeface="ＭＳ Ｐゴシック" panose="020B0600070205080204" pitchFamily="50" charset="-128"/>
              </a:rPr>
              <a:t>年</a:t>
            </a:r>
            <a:r>
              <a:rPr lang="en-US" altLang="ja-JP" sz="4000" b="0" dirty="0">
                <a:latin typeface="ＭＳ Ｐゴシック" panose="020B0600070205080204" pitchFamily="50" charset="-128"/>
                <a:ea typeface="ＭＳ Ｐゴシック" panose="020B0600070205080204" pitchFamily="50" charset="-128"/>
              </a:rPr>
              <a:t>4</a:t>
            </a:r>
            <a:r>
              <a:rPr lang="ja-JP" altLang="en-US" sz="4000" b="0" dirty="0">
                <a:latin typeface="ＭＳ Ｐゴシック" panose="020B0600070205080204" pitchFamily="50" charset="-128"/>
                <a:ea typeface="ＭＳ Ｐゴシック" panose="020B0600070205080204" pitchFamily="50" charset="-128"/>
              </a:rPr>
              <a:t>月</a:t>
            </a:r>
            <a:r>
              <a:rPr lang="en-US" altLang="ja-JP" sz="4000" b="0" dirty="0">
                <a:latin typeface="ＭＳ Ｐゴシック" panose="020B0600070205080204" pitchFamily="50" charset="-128"/>
                <a:ea typeface="ＭＳ Ｐゴシック" panose="020B0600070205080204" pitchFamily="50" charset="-128"/>
              </a:rPr>
              <a:t>4</a:t>
            </a:r>
            <a:r>
              <a:rPr lang="ja-JP" altLang="en-US" sz="4000" b="0" dirty="0">
                <a:latin typeface="ＭＳ Ｐゴシック" panose="020B0600070205080204" pitchFamily="50" charset="-128"/>
                <a:ea typeface="ＭＳ Ｐゴシック" panose="020B0600070205080204" pitchFamily="50" charset="-128"/>
              </a:rPr>
              <a:t>日監査技術ゼミ資料</a:t>
            </a:r>
            <a:br>
              <a:rPr lang="en-US" altLang="ja-JP" sz="4000" b="0" dirty="0">
                <a:latin typeface="ＭＳ Ｐゴシック" panose="020B0600070205080204" pitchFamily="50" charset="-128"/>
                <a:ea typeface="ＭＳ Ｐゴシック" panose="020B0600070205080204" pitchFamily="50" charset="-128"/>
              </a:rPr>
            </a:br>
            <a:br>
              <a:rPr lang="en-US" altLang="ja-JP" dirty="0">
                <a:latin typeface="ＭＳ Ｐゴシック" panose="020B0600070205080204" pitchFamily="50" charset="-128"/>
                <a:ea typeface="ＭＳ Ｐゴシック" panose="020B0600070205080204" pitchFamily="50" charset="-128"/>
              </a:rPr>
            </a:br>
            <a:r>
              <a:rPr lang="ja-JP" altLang="en-US" dirty="0">
                <a:latin typeface="ＭＳ Ｐゴシック" panose="020B0600070205080204" pitchFamily="50" charset="-128"/>
                <a:ea typeface="ＭＳ Ｐゴシック" panose="020B0600070205080204" pitchFamily="50" charset="-128"/>
              </a:rPr>
              <a:t>監査等委員（会）職務確認書の説明</a:t>
            </a:r>
          </a:p>
        </p:txBody>
      </p:sp>
      <p:sp>
        <p:nvSpPr>
          <p:cNvPr id="5" name="サブタイトル 4"/>
          <p:cNvSpPr>
            <a:spLocks noGrp="1"/>
          </p:cNvSpPr>
          <p:nvPr>
            <p:ph type="subTitle" idx="1"/>
          </p:nvPr>
        </p:nvSpPr>
        <p:spPr>
          <a:xfrm>
            <a:off x="1466850" y="3733800"/>
            <a:ext cx="9368028" cy="1752600"/>
          </a:xfrm>
        </p:spPr>
        <p:txBody>
          <a:bodyPr rtlCol="0">
            <a:normAutofit/>
          </a:bodyPr>
          <a:lstStyle/>
          <a:p>
            <a:pPr algn="l" rtl="0"/>
            <a:r>
              <a:rPr lang="ja-JP" altLang="en-US" sz="3200" dirty="0">
                <a:latin typeface="ＭＳ Ｐゴシック" panose="020B0600070205080204" pitchFamily="50" charset="-128"/>
                <a:ea typeface="ＭＳ Ｐゴシック" panose="020B0600070205080204" pitchFamily="50" charset="-128"/>
              </a:rPr>
              <a:t>１．監査等委員会設置会社の概要</a:t>
            </a:r>
            <a:endParaRPr lang="en-US" altLang="ja-JP" sz="3200" dirty="0">
              <a:latin typeface="ＭＳ Ｐゴシック" panose="020B0600070205080204" pitchFamily="50" charset="-128"/>
              <a:ea typeface="ＭＳ Ｐゴシック" panose="020B0600070205080204" pitchFamily="50" charset="-128"/>
            </a:endParaRPr>
          </a:p>
          <a:p>
            <a:pPr algn="l" rtl="0"/>
            <a:r>
              <a:rPr lang="ja-JP" altLang="en-US" sz="3200" dirty="0">
                <a:latin typeface="ＭＳ Ｐゴシック" panose="020B0600070205080204" pitchFamily="50" charset="-128"/>
                <a:ea typeface="ＭＳ Ｐゴシック" panose="020B0600070205080204" pitchFamily="50" charset="-128"/>
              </a:rPr>
              <a:t>２．内部統制システム基本方針の決定と監査</a:t>
            </a:r>
            <a:endParaRPr lang="en-US" altLang="ja-JP" sz="3200" dirty="0">
              <a:latin typeface="ＭＳ Ｐゴシック" panose="020B0600070205080204" pitchFamily="50" charset="-128"/>
              <a:ea typeface="ＭＳ Ｐゴシック" panose="020B0600070205080204" pitchFamily="50" charset="-128"/>
            </a:endParaRPr>
          </a:p>
          <a:p>
            <a:pPr algn="l" rtl="0"/>
            <a:r>
              <a:rPr lang="ja-JP" altLang="en-US" sz="3200" dirty="0">
                <a:latin typeface="ＭＳ Ｐゴシック" panose="020B0600070205080204" pitchFamily="50" charset="-128"/>
                <a:ea typeface="ＭＳ Ｐゴシック" panose="020B0600070205080204" pitchFamily="50" charset="-128"/>
              </a:rPr>
              <a:t>３．監査等委員以外の取締役に対する監督</a:t>
            </a:r>
            <a:endParaRPr lang="en-US" altLang="ja-JP" sz="3200" dirty="0">
              <a:latin typeface="ＭＳ Ｐゴシック" panose="020B0600070205080204" pitchFamily="50" charset="-128"/>
              <a:ea typeface="ＭＳ Ｐゴシック" panose="020B0600070205080204" pitchFamily="50" charset="-128"/>
            </a:endParaRPr>
          </a:p>
          <a:p>
            <a:pPr algn="l" rtl="0"/>
            <a:endParaRPr lang="ja-JP" altLang="en-US" dirty="0">
              <a:latin typeface="ＭＳ 明朝" panose="02020609040205080304" pitchFamily="17" charset="-128"/>
              <a:ea typeface="ＭＳ 明朝" panose="02020609040205080304" pitchFamily="17" charset="-128"/>
            </a:endParaRPr>
          </a:p>
        </p:txBody>
      </p:sp>
      <p:sp>
        <p:nvSpPr>
          <p:cNvPr id="7" name="スライド番号プレースホルダー 6">
            <a:extLst>
              <a:ext uri="{FF2B5EF4-FFF2-40B4-BE49-F238E27FC236}">
                <a16:creationId xmlns:a16="http://schemas.microsoft.com/office/drawing/2014/main" id="{70D61A84-4D51-A4E5-A04F-102F52D67D3A}"/>
              </a:ext>
            </a:extLst>
          </p:cNvPr>
          <p:cNvSpPr>
            <a:spLocks noGrp="1"/>
          </p:cNvSpPr>
          <p:nvPr>
            <p:ph type="sldNum" sz="quarter" idx="12"/>
          </p:nvPr>
        </p:nvSpPr>
        <p:spPr>
          <a:xfrm>
            <a:off x="10669778" y="6286501"/>
            <a:ext cx="1016000" cy="365125"/>
          </a:xfrm>
        </p:spPr>
        <p:txBody>
          <a:bodyPr/>
          <a:lstStyle/>
          <a:p>
            <a:pPr rtl="0"/>
            <a:fld id="{401CF334-2D5C-4859-84A6-CA7E6E43FAEB}" type="slidenum">
              <a:rPr lang="en-US" altLang="ja-JP" sz="2000" noProof="0" smtClean="0">
                <a:latin typeface="ＭＳ Ｐゴシック" panose="020B0600070205080204" pitchFamily="50" charset="-128"/>
                <a:ea typeface="ＭＳ Ｐゴシック" panose="020B0600070205080204" pitchFamily="50" charset="-128"/>
              </a:rPr>
              <a:t>1</a:t>
            </a:fld>
            <a:endParaRPr lang="ja-JP" altLang="en-US" sz="2000" noProof="0" dirty="0">
              <a:latin typeface="ＭＳ Ｐゴシック" panose="020B0600070205080204" pitchFamily="50" charset="-128"/>
              <a:ea typeface="ＭＳ Ｐゴシック" panose="020B0600070205080204" pitchFamily="50" charset="-128"/>
            </a:endParaRPr>
          </a:p>
        </p:txBody>
      </p:sp>
      <p:sp>
        <p:nvSpPr>
          <p:cNvPr id="2" name="テキスト ボックス 1">
            <a:extLst>
              <a:ext uri="{FF2B5EF4-FFF2-40B4-BE49-F238E27FC236}">
                <a16:creationId xmlns:a16="http://schemas.microsoft.com/office/drawing/2014/main" id="{7D796CCF-A213-CF07-7066-2FF386DCD1C7}"/>
              </a:ext>
            </a:extLst>
          </p:cNvPr>
          <p:cNvSpPr txBox="1"/>
          <p:nvPr/>
        </p:nvSpPr>
        <p:spPr>
          <a:xfrm>
            <a:off x="5530850" y="5746750"/>
            <a:ext cx="6286500" cy="369332"/>
          </a:xfrm>
          <a:prstGeom prst="rect">
            <a:avLst/>
          </a:prstGeom>
          <a:noFill/>
          <a:ln>
            <a:solidFill>
              <a:schemeClr val="bg2"/>
            </a:solidFill>
          </a:ln>
        </p:spPr>
        <p:txBody>
          <a:bodyPr wrap="square" rtlCol="0">
            <a:spAutoFit/>
          </a:bodyPr>
          <a:lstStyle/>
          <a:p>
            <a:r>
              <a:rPr kumimoji="1" lang="ja-JP" altLang="en-US" dirty="0"/>
              <a:t>監査等委員（会）職務確認書委員会　元委員長　堀田和郎</a:t>
            </a:r>
          </a:p>
        </p:txBody>
      </p:sp>
    </p:spTree>
    <p:extLst>
      <p:ext uri="{BB962C8B-B14F-4D97-AF65-F5344CB8AC3E}">
        <p14:creationId xmlns:p14="http://schemas.microsoft.com/office/powerpoint/2010/main" val="3427828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47650" y="331470"/>
            <a:ext cx="10858500" cy="755650"/>
          </a:xfrm>
        </p:spPr>
        <p:txBody>
          <a:bodyPr rtlCol="0">
            <a:normAutofit/>
          </a:bodyPr>
          <a:lstStyle/>
          <a:p>
            <a:pPr rtl="0"/>
            <a:r>
              <a:rPr lang="ja-JP" altLang="en-US" dirty="0">
                <a:latin typeface="ＭＳ Ｐゴシック" panose="020B0600070205080204" pitchFamily="50" charset="-128"/>
                <a:ea typeface="ＭＳ Ｐゴシック" panose="020B0600070205080204" pitchFamily="50" charset="-128"/>
              </a:rPr>
              <a:t>１．監査等委員会設置会社の概要</a:t>
            </a:r>
            <a:r>
              <a:rPr lang="en-US" altLang="ja-JP" sz="3100" dirty="0">
                <a:latin typeface="ＭＳ Ｐゴシック" panose="020B0600070205080204" pitchFamily="50" charset="-128"/>
                <a:ea typeface="ＭＳ Ｐゴシック" panose="020B0600070205080204" pitchFamily="50" charset="-128"/>
              </a:rPr>
              <a:t>(</a:t>
            </a:r>
            <a:r>
              <a:rPr lang="ja-JP" altLang="en-US" sz="3100" dirty="0">
                <a:latin typeface="ＭＳ Ｐゴシック" panose="020B0600070205080204" pitchFamily="50" charset="-128"/>
                <a:ea typeface="ＭＳ Ｐゴシック" panose="020B0600070205080204" pitchFamily="50" charset="-128"/>
              </a:rPr>
              <a:t>つづき</a:t>
            </a:r>
            <a:r>
              <a:rPr lang="en-US" altLang="ja-JP" sz="3100" dirty="0">
                <a:latin typeface="ＭＳ Ｐゴシック" panose="020B0600070205080204" pitchFamily="50" charset="-128"/>
                <a:ea typeface="ＭＳ Ｐゴシック" panose="020B0600070205080204" pitchFamily="50" charset="-128"/>
              </a:rPr>
              <a:t>)</a:t>
            </a:r>
            <a:endParaRPr lang="ja-JP" altLang="en-US" sz="3100" dirty="0">
              <a:latin typeface="ＭＳ Ｐゴシック" panose="020B0600070205080204" pitchFamily="50" charset="-128"/>
              <a:ea typeface="ＭＳ Ｐゴシック" panose="020B0600070205080204" pitchFamily="50" charset="-128"/>
            </a:endParaRPr>
          </a:p>
        </p:txBody>
      </p:sp>
      <p:sp>
        <p:nvSpPr>
          <p:cNvPr id="2" name="コンテンツ プレースホルダー 1"/>
          <p:cNvSpPr>
            <a:spLocks noGrp="1"/>
          </p:cNvSpPr>
          <p:nvPr>
            <p:ph idx="1"/>
          </p:nvPr>
        </p:nvSpPr>
        <p:spPr>
          <a:xfrm>
            <a:off x="476250" y="1149985"/>
            <a:ext cx="11042650" cy="641350"/>
          </a:xfrm>
        </p:spPr>
        <p:txBody>
          <a:bodyPr rtlCol="0"/>
          <a:lstStyle/>
          <a:p>
            <a:pPr marL="0" indent="0" rtl="0">
              <a:buNone/>
            </a:pPr>
            <a:r>
              <a:rPr lang="ja-JP" altLang="en-US" sz="3200" dirty="0">
                <a:latin typeface="ＭＳ Ｐゴシック" panose="020B0600070205080204" pitchFamily="50" charset="-128"/>
                <a:ea typeface="ＭＳ Ｐゴシック" panose="020B0600070205080204" pitchFamily="50" charset="-128"/>
              </a:rPr>
              <a:t> </a:t>
            </a:r>
            <a:r>
              <a:rPr lang="en-US" altLang="ja-JP" sz="3200" dirty="0">
                <a:latin typeface="ＭＳ Ｐゴシック" panose="020B0600070205080204" pitchFamily="50" charset="-128"/>
                <a:ea typeface="ＭＳ Ｐゴシック" panose="020B0600070205080204" pitchFamily="50" charset="-128"/>
              </a:rPr>
              <a:t>(3)</a:t>
            </a:r>
            <a:r>
              <a:rPr lang="ja-JP" altLang="en-US" sz="3200" dirty="0">
                <a:latin typeface="ＭＳ Ｐゴシック" panose="020B0600070205080204" pitchFamily="50" charset="-128"/>
                <a:ea typeface="ＭＳ Ｐゴシック" panose="020B0600070205080204" pitchFamily="50" charset="-128"/>
              </a:rPr>
              <a:t>監査等委員会設置会社の増加の要因⇒ＣＧコード</a:t>
            </a:r>
            <a:r>
              <a:rPr lang="ja-JP" altLang="en-US" sz="2400" dirty="0">
                <a:latin typeface="ＭＳ Ｐゴシック" panose="020B0600070205080204" pitchFamily="50" charset="-128"/>
                <a:ea typeface="ＭＳ Ｐゴシック" panose="020B0600070205080204" pitchFamily="50" charset="-128"/>
              </a:rPr>
              <a:t>（つづき）</a:t>
            </a:r>
            <a:endParaRPr lang="ja-JP" altLang="en-US" sz="2400" dirty="0"/>
          </a:p>
        </p:txBody>
      </p:sp>
      <p:sp>
        <p:nvSpPr>
          <p:cNvPr id="4" name="テキスト ボックス 3">
            <a:extLst>
              <a:ext uri="{FF2B5EF4-FFF2-40B4-BE49-F238E27FC236}">
                <a16:creationId xmlns:a16="http://schemas.microsoft.com/office/drawing/2014/main" id="{06351AC1-2844-67B1-19FB-0CA6D6E8EAB7}"/>
              </a:ext>
            </a:extLst>
          </p:cNvPr>
          <p:cNvSpPr txBox="1"/>
          <p:nvPr/>
        </p:nvSpPr>
        <p:spPr>
          <a:xfrm>
            <a:off x="638175" y="2745085"/>
            <a:ext cx="11487150" cy="523220"/>
          </a:xfrm>
          <a:prstGeom prst="rect">
            <a:avLst/>
          </a:prstGeom>
          <a:noFill/>
          <a:ln>
            <a:noFill/>
          </a:ln>
        </p:spPr>
        <p:txBody>
          <a:bodyPr wrap="square" rtlCol="0">
            <a:spAutoFit/>
          </a:bodyPr>
          <a:lstStyle/>
          <a:p>
            <a:endParaRPr kumimoji="1" lang="ja-JP" altLang="en-US" sz="2800" dirty="0"/>
          </a:p>
        </p:txBody>
      </p:sp>
      <p:sp>
        <p:nvSpPr>
          <p:cNvPr id="5" name="テキスト ボックス 4">
            <a:extLst>
              <a:ext uri="{FF2B5EF4-FFF2-40B4-BE49-F238E27FC236}">
                <a16:creationId xmlns:a16="http://schemas.microsoft.com/office/drawing/2014/main" id="{AA557CB0-A114-0F48-AA71-60B6A64040CB}"/>
              </a:ext>
            </a:extLst>
          </p:cNvPr>
          <p:cNvSpPr txBox="1"/>
          <p:nvPr/>
        </p:nvSpPr>
        <p:spPr>
          <a:xfrm>
            <a:off x="476250" y="1854200"/>
            <a:ext cx="11487150" cy="523220"/>
          </a:xfrm>
          <a:prstGeom prst="rect">
            <a:avLst/>
          </a:prstGeom>
          <a:noFill/>
          <a:ln>
            <a:noFill/>
          </a:ln>
        </p:spPr>
        <p:txBody>
          <a:bodyPr wrap="square" rtlCol="0">
            <a:spAutoFit/>
          </a:bodyPr>
          <a:lstStyle/>
          <a:p>
            <a:r>
              <a:rPr kumimoji="1" lang="ja-JP" altLang="en-US" sz="2800" dirty="0"/>
              <a:t>＊ </a:t>
            </a:r>
            <a:r>
              <a:rPr kumimoji="1" lang="en-US" altLang="ja-JP" sz="2800" dirty="0"/>
              <a:t>2023</a:t>
            </a:r>
            <a:r>
              <a:rPr kumimoji="1" lang="ja-JP" altLang="en-US" sz="2800" dirty="0"/>
              <a:t>年</a:t>
            </a:r>
            <a:r>
              <a:rPr kumimoji="1" lang="en-US" altLang="ja-JP" sz="2800" dirty="0"/>
              <a:t>2</a:t>
            </a:r>
            <a:r>
              <a:rPr kumimoji="1" lang="ja-JP" altLang="en-US" sz="2800" dirty="0"/>
              <a:t>月</a:t>
            </a:r>
            <a:r>
              <a:rPr kumimoji="1" lang="en-US" altLang="ja-JP" sz="2800" dirty="0"/>
              <a:t>17</a:t>
            </a:r>
            <a:r>
              <a:rPr kumimoji="1" lang="ja-JP" altLang="en-US" sz="2800" dirty="0"/>
              <a:t>日公表のインターネット・アンケート集計より</a:t>
            </a:r>
          </a:p>
        </p:txBody>
      </p:sp>
      <p:sp>
        <p:nvSpPr>
          <p:cNvPr id="8" name="スライド番号プレースホルダー 7">
            <a:extLst>
              <a:ext uri="{FF2B5EF4-FFF2-40B4-BE49-F238E27FC236}">
                <a16:creationId xmlns:a16="http://schemas.microsoft.com/office/drawing/2014/main" id="{BCFB7F6A-B268-3EA2-8836-FEBB05616A39}"/>
              </a:ext>
            </a:extLst>
          </p:cNvPr>
          <p:cNvSpPr>
            <a:spLocks noGrp="1"/>
          </p:cNvSpPr>
          <p:nvPr>
            <p:ph type="sldNum" sz="quarter" idx="12"/>
          </p:nvPr>
        </p:nvSpPr>
        <p:spPr>
          <a:xfrm>
            <a:off x="10759440" y="6343967"/>
            <a:ext cx="1061720" cy="365125"/>
          </a:xfrm>
        </p:spPr>
        <p:txBody>
          <a:bodyPr/>
          <a:lstStyle/>
          <a:p>
            <a:pPr rtl="0"/>
            <a:fld id="{401CF334-2D5C-4859-84A6-CA7E6E43FAEB}" type="slidenum">
              <a:rPr lang="en-US" altLang="ja-JP" sz="2000" noProof="0" smtClean="0">
                <a:latin typeface="ＭＳ Ｐゴシック" panose="020B0600070205080204" pitchFamily="50" charset="-128"/>
                <a:ea typeface="ＭＳ Ｐゴシック" panose="020B0600070205080204" pitchFamily="50" charset="-128"/>
              </a:rPr>
              <a:t>10</a:t>
            </a:fld>
            <a:endParaRPr lang="ja-JP" altLang="en-US" sz="2000" noProof="0" dirty="0">
              <a:latin typeface="ＭＳ Ｐゴシック" panose="020B0600070205080204" pitchFamily="50" charset="-128"/>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9D5ACACD-61D4-9101-F7D8-F2DE06AB7DC4}"/>
              </a:ext>
            </a:extLst>
          </p:cNvPr>
          <p:cNvSpPr txBox="1"/>
          <p:nvPr/>
        </p:nvSpPr>
        <p:spPr>
          <a:xfrm>
            <a:off x="558799" y="2565400"/>
            <a:ext cx="11566526" cy="1815882"/>
          </a:xfrm>
          <a:prstGeom prst="rect">
            <a:avLst/>
          </a:prstGeom>
          <a:noFill/>
          <a:ln>
            <a:noFill/>
          </a:ln>
        </p:spPr>
        <p:txBody>
          <a:bodyPr wrap="square" rtlCol="0">
            <a:spAutoFit/>
          </a:bodyPr>
          <a:lstStyle/>
          <a:p>
            <a:r>
              <a:rPr kumimoji="1" lang="ja-JP" altLang="en-US" sz="2800" dirty="0"/>
              <a:t>監査等委員会設置会社の会員社数</a:t>
            </a:r>
            <a:r>
              <a:rPr kumimoji="1" lang="en-US" altLang="ja-JP" sz="2800" dirty="0"/>
              <a:t>1,287</a:t>
            </a:r>
            <a:r>
              <a:rPr kumimoji="1" lang="ja-JP" altLang="en-US" sz="2800" dirty="0"/>
              <a:t>社：アンケート有効回答数</a:t>
            </a:r>
            <a:r>
              <a:rPr kumimoji="1" lang="en-US" altLang="ja-JP" sz="2800" dirty="0"/>
              <a:t>844</a:t>
            </a:r>
            <a:r>
              <a:rPr kumimoji="1" lang="ja-JP" altLang="en-US" sz="2800" dirty="0"/>
              <a:t>社</a:t>
            </a:r>
          </a:p>
          <a:p>
            <a:r>
              <a:rPr kumimoji="1" lang="ja-JP" altLang="en-US" sz="2800" dirty="0"/>
              <a:t>　上場会社　</a:t>
            </a:r>
            <a:r>
              <a:rPr kumimoji="1" lang="en-US" altLang="ja-JP" sz="2800" dirty="0"/>
              <a:t>756</a:t>
            </a:r>
            <a:r>
              <a:rPr kumimoji="1" lang="ja-JP" altLang="en-US" sz="2800" dirty="0"/>
              <a:t>社</a:t>
            </a:r>
            <a:r>
              <a:rPr kumimoji="1" lang="en-US" altLang="ja-JP" sz="2800" dirty="0"/>
              <a:t>(89.6%),</a:t>
            </a:r>
            <a:r>
              <a:rPr kumimoji="1" lang="ja-JP" altLang="en-US" sz="2800" dirty="0"/>
              <a:t>　　　非上場会社　</a:t>
            </a:r>
            <a:r>
              <a:rPr kumimoji="1" lang="en-US" altLang="ja-JP" sz="2800" dirty="0"/>
              <a:t>88</a:t>
            </a:r>
            <a:r>
              <a:rPr kumimoji="1" lang="ja-JP" altLang="en-US" sz="2800" dirty="0"/>
              <a:t>社</a:t>
            </a:r>
            <a:r>
              <a:rPr kumimoji="1" lang="en-US" altLang="ja-JP" sz="2800" dirty="0"/>
              <a:t>(10.4%)         (p.62)</a:t>
            </a:r>
          </a:p>
          <a:p>
            <a:r>
              <a:rPr kumimoji="1" lang="ja-JP" altLang="en-US" sz="2800" dirty="0"/>
              <a:t>　上場区分：プライム　</a:t>
            </a:r>
            <a:r>
              <a:rPr kumimoji="1" lang="en-US" altLang="ja-JP" sz="2800" dirty="0"/>
              <a:t>435</a:t>
            </a:r>
            <a:r>
              <a:rPr kumimoji="1" lang="ja-JP" altLang="en-US" sz="2800" dirty="0"/>
              <a:t>社</a:t>
            </a:r>
            <a:r>
              <a:rPr kumimoji="1" lang="en-US" altLang="ja-JP" sz="2800" dirty="0"/>
              <a:t>(51.5%)</a:t>
            </a:r>
            <a:r>
              <a:rPr kumimoji="1" lang="ja-JP" altLang="en-US" sz="2800" dirty="0"/>
              <a:t>、スタンダード　</a:t>
            </a:r>
            <a:r>
              <a:rPr kumimoji="1" lang="en-US" altLang="ja-JP" sz="2800" dirty="0"/>
              <a:t>256</a:t>
            </a:r>
            <a:r>
              <a:rPr kumimoji="1" lang="ja-JP" altLang="en-US" sz="2800" dirty="0"/>
              <a:t>社</a:t>
            </a:r>
            <a:r>
              <a:rPr kumimoji="1" lang="en-US" altLang="ja-JP" sz="2800" dirty="0"/>
              <a:t>(30.3%)</a:t>
            </a:r>
            <a:r>
              <a:rPr kumimoji="1" lang="ja-JP" altLang="en-US" sz="2800" dirty="0"/>
              <a:t>、</a:t>
            </a:r>
          </a:p>
          <a:p>
            <a:r>
              <a:rPr kumimoji="1" lang="ja-JP" altLang="en-US" sz="2800" dirty="0"/>
              <a:t>　　　　　　グロース　</a:t>
            </a:r>
            <a:r>
              <a:rPr kumimoji="1" lang="en-US" altLang="ja-JP" sz="2800" dirty="0"/>
              <a:t>49</a:t>
            </a:r>
            <a:r>
              <a:rPr kumimoji="1" lang="ja-JP" altLang="en-US" sz="2800" dirty="0"/>
              <a:t>社</a:t>
            </a:r>
            <a:r>
              <a:rPr kumimoji="1" lang="en-US" altLang="ja-JP" sz="2800" dirty="0"/>
              <a:t>(5.8%)</a:t>
            </a:r>
            <a:r>
              <a:rPr kumimoji="1" lang="ja-JP" altLang="en-US" sz="2800" dirty="0"/>
              <a:t>、　その他</a:t>
            </a:r>
            <a:r>
              <a:rPr kumimoji="1" lang="en-US" altLang="ja-JP" sz="2800" dirty="0"/>
              <a:t>16</a:t>
            </a:r>
            <a:r>
              <a:rPr kumimoji="1" lang="ja-JP" altLang="en-US" sz="2800" dirty="0"/>
              <a:t>社</a:t>
            </a:r>
            <a:r>
              <a:rPr kumimoji="1" lang="en-US" altLang="ja-JP" sz="2800" dirty="0"/>
              <a:t>(1.9%)</a:t>
            </a:r>
          </a:p>
        </p:txBody>
      </p:sp>
      <p:sp>
        <p:nvSpPr>
          <p:cNvPr id="6" name="テキスト ボックス 5">
            <a:extLst>
              <a:ext uri="{FF2B5EF4-FFF2-40B4-BE49-F238E27FC236}">
                <a16:creationId xmlns:a16="http://schemas.microsoft.com/office/drawing/2014/main" id="{BDD4C918-83C7-8B01-1E73-788E9D06B6FA}"/>
              </a:ext>
            </a:extLst>
          </p:cNvPr>
          <p:cNvSpPr txBox="1"/>
          <p:nvPr/>
        </p:nvSpPr>
        <p:spPr>
          <a:xfrm>
            <a:off x="558799" y="4339849"/>
            <a:ext cx="11436349" cy="954107"/>
          </a:xfrm>
          <a:prstGeom prst="rect">
            <a:avLst/>
          </a:prstGeom>
          <a:noFill/>
          <a:ln>
            <a:noFill/>
          </a:ln>
        </p:spPr>
        <p:txBody>
          <a:bodyPr wrap="square" rtlCol="0">
            <a:spAutoFit/>
          </a:bodyPr>
          <a:lstStyle/>
          <a:p>
            <a:r>
              <a:rPr kumimoji="1" lang="ja-JP" altLang="en-US" sz="2800" dirty="0"/>
              <a:t>監査等委員の数（上場会社）</a:t>
            </a:r>
            <a:r>
              <a:rPr kumimoji="1" lang="en-US" altLang="ja-JP" sz="2800" dirty="0"/>
              <a:t>(p.66)</a:t>
            </a:r>
          </a:p>
          <a:p>
            <a:r>
              <a:rPr kumimoji="1" lang="ja-JP" altLang="en-US" sz="2800" dirty="0"/>
              <a:t>　</a:t>
            </a:r>
            <a:r>
              <a:rPr kumimoji="1" lang="en-US" altLang="ja-JP" sz="2800" dirty="0"/>
              <a:t>3</a:t>
            </a:r>
            <a:r>
              <a:rPr kumimoji="1" lang="ja-JP" altLang="en-US" sz="2800" dirty="0"/>
              <a:t>名の会社</a:t>
            </a:r>
            <a:r>
              <a:rPr kumimoji="1" lang="en-US" altLang="ja-JP" sz="2800" dirty="0"/>
              <a:t>60.4%</a:t>
            </a:r>
            <a:r>
              <a:rPr kumimoji="1" lang="ja-JP" altLang="en-US" sz="2800" dirty="0"/>
              <a:t>、</a:t>
            </a:r>
            <a:r>
              <a:rPr kumimoji="1" lang="en-US" altLang="ja-JP" sz="2800" dirty="0"/>
              <a:t>4</a:t>
            </a:r>
            <a:r>
              <a:rPr kumimoji="1" lang="ja-JP" altLang="en-US" sz="2800" dirty="0"/>
              <a:t>名の会社</a:t>
            </a:r>
            <a:r>
              <a:rPr kumimoji="1" lang="en-US" altLang="ja-JP" sz="2800" dirty="0"/>
              <a:t>26.6%</a:t>
            </a:r>
            <a:r>
              <a:rPr kumimoji="1" lang="ja-JP" altLang="en-US" sz="2800" dirty="0"/>
              <a:t>、</a:t>
            </a:r>
            <a:r>
              <a:rPr kumimoji="1" lang="en-US" altLang="ja-JP" sz="2800" dirty="0"/>
              <a:t>5</a:t>
            </a:r>
            <a:r>
              <a:rPr kumimoji="1" lang="ja-JP" altLang="en-US" sz="2800" dirty="0"/>
              <a:t>名の会社</a:t>
            </a:r>
            <a:r>
              <a:rPr kumimoji="1" lang="en-US" altLang="ja-JP" sz="2800" dirty="0"/>
              <a:t>10.4%</a:t>
            </a:r>
          </a:p>
        </p:txBody>
      </p:sp>
      <p:sp>
        <p:nvSpPr>
          <p:cNvPr id="7" name="テキスト ボックス 6">
            <a:extLst>
              <a:ext uri="{FF2B5EF4-FFF2-40B4-BE49-F238E27FC236}">
                <a16:creationId xmlns:a16="http://schemas.microsoft.com/office/drawing/2014/main" id="{F783096E-E705-DDD3-D49A-34613DCA1CEE}"/>
              </a:ext>
            </a:extLst>
          </p:cNvPr>
          <p:cNvSpPr txBox="1"/>
          <p:nvPr/>
        </p:nvSpPr>
        <p:spPr>
          <a:xfrm>
            <a:off x="558799" y="5341908"/>
            <a:ext cx="11471275" cy="954107"/>
          </a:xfrm>
          <a:prstGeom prst="rect">
            <a:avLst/>
          </a:prstGeom>
          <a:noFill/>
          <a:ln>
            <a:noFill/>
          </a:ln>
        </p:spPr>
        <p:txBody>
          <a:bodyPr wrap="square" rtlCol="0">
            <a:spAutoFit/>
          </a:bodyPr>
          <a:lstStyle/>
          <a:p>
            <a:r>
              <a:rPr kumimoji="1" lang="ja-JP" altLang="en-US" sz="2800" dirty="0"/>
              <a:t>監査等委員以外の社外取締役のいる会社</a:t>
            </a:r>
            <a:r>
              <a:rPr kumimoji="1" lang="en-US" altLang="ja-JP" sz="2800" dirty="0"/>
              <a:t>(p.63)</a:t>
            </a:r>
          </a:p>
          <a:p>
            <a:r>
              <a:rPr kumimoji="1" lang="ja-JP" altLang="en-US" sz="2800" dirty="0"/>
              <a:t>　上場会社　</a:t>
            </a:r>
            <a:r>
              <a:rPr kumimoji="1" lang="en-US" altLang="ja-JP" sz="2800" dirty="0"/>
              <a:t>424</a:t>
            </a:r>
            <a:r>
              <a:rPr kumimoji="1" lang="ja-JP" altLang="en-US" sz="2800" dirty="0"/>
              <a:t>社</a:t>
            </a:r>
            <a:r>
              <a:rPr kumimoji="1" lang="en-US" altLang="ja-JP" sz="2800" dirty="0"/>
              <a:t>(56.1%)</a:t>
            </a:r>
            <a:r>
              <a:rPr kumimoji="1" lang="ja-JP" altLang="en-US" sz="2800" dirty="0"/>
              <a:t>、　非上場会社　</a:t>
            </a:r>
            <a:r>
              <a:rPr kumimoji="1" lang="en-US" altLang="ja-JP" sz="2800" dirty="0"/>
              <a:t>42</a:t>
            </a:r>
            <a:r>
              <a:rPr kumimoji="1" lang="ja-JP" altLang="en-US" sz="2800" dirty="0"/>
              <a:t>社</a:t>
            </a:r>
            <a:r>
              <a:rPr kumimoji="1" lang="en-US" altLang="ja-JP" sz="2800" dirty="0"/>
              <a:t>(47.7%)</a:t>
            </a:r>
          </a:p>
        </p:txBody>
      </p:sp>
    </p:spTree>
    <p:extLst>
      <p:ext uri="{BB962C8B-B14F-4D97-AF65-F5344CB8AC3E}">
        <p14:creationId xmlns:p14="http://schemas.microsoft.com/office/powerpoint/2010/main" val="49487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47650" y="331470"/>
            <a:ext cx="10858500" cy="755650"/>
          </a:xfrm>
        </p:spPr>
        <p:txBody>
          <a:bodyPr rtlCol="0">
            <a:normAutofit/>
          </a:bodyPr>
          <a:lstStyle/>
          <a:p>
            <a:pPr rtl="0"/>
            <a:r>
              <a:rPr lang="ja-JP" altLang="en-US" dirty="0">
                <a:latin typeface="ＭＳ Ｐゴシック" panose="020B0600070205080204" pitchFamily="50" charset="-128"/>
                <a:ea typeface="ＭＳ Ｐゴシック" panose="020B0600070205080204" pitchFamily="50" charset="-128"/>
              </a:rPr>
              <a:t>１．監査等委員会設置会社の概要</a:t>
            </a:r>
            <a:r>
              <a:rPr lang="en-US" altLang="ja-JP" sz="3100" dirty="0">
                <a:latin typeface="ＭＳ Ｐゴシック" panose="020B0600070205080204" pitchFamily="50" charset="-128"/>
                <a:ea typeface="ＭＳ Ｐゴシック" panose="020B0600070205080204" pitchFamily="50" charset="-128"/>
              </a:rPr>
              <a:t>(#)</a:t>
            </a:r>
            <a:endParaRPr lang="ja-JP" altLang="en-US" sz="3100" dirty="0">
              <a:latin typeface="ＭＳ Ｐゴシック" panose="020B0600070205080204" pitchFamily="50" charset="-128"/>
              <a:ea typeface="ＭＳ Ｐゴシック" panose="020B0600070205080204" pitchFamily="50" charset="-128"/>
            </a:endParaRPr>
          </a:p>
        </p:txBody>
      </p:sp>
      <p:sp>
        <p:nvSpPr>
          <p:cNvPr id="2" name="コンテンツ プレースホルダー 1"/>
          <p:cNvSpPr>
            <a:spLocks noGrp="1"/>
          </p:cNvSpPr>
          <p:nvPr>
            <p:ph idx="1"/>
          </p:nvPr>
        </p:nvSpPr>
        <p:spPr>
          <a:xfrm>
            <a:off x="476250" y="1149985"/>
            <a:ext cx="11042650" cy="641350"/>
          </a:xfrm>
        </p:spPr>
        <p:txBody>
          <a:bodyPr rtlCol="0"/>
          <a:lstStyle/>
          <a:p>
            <a:pPr marL="0" indent="0" rtl="0">
              <a:buNone/>
            </a:pPr>
            <a:r>
              <a:rPr lang="ja-JP" altLang="en-US" sz="3200" dirty="0">
                <a:latin typeface="ＭＳ Ｐゴシック" panose="020B0600070205080204" pitchFamily="50" charset="-128"/>
                <a:ea typeface="ＭＳ Ｐゴシック" panose="020B0600070205080204" pitchFamily="50" charset="-128"/>
              </a:rPr>
              <a:t> </a:t>
            </a:r>
            <a:r>
              <a:rPr lang="en-US" altLang="ja-JP" sz="3200" dirty="0">
                <a:latin typeface="ＭＳ Ｐゴシック" panose="020B0600070205080204" pitchFamily="50" charset="-128"/>
                <a:ea typeface="ＭＳ Ｐゴシック" panose="020B0600070205080204" pitchFamily="50" charset="-128"/>
              </a:rPr>
              <a:t>(3)</a:t>
            </a:r>
            <a:r>
              <a:rPr lang="ja-JP" altLang="en-US" sz="3200" dirty="0">
                <a:latin typeface="ＭＳ Ｐゴシック" panose="020B0600070205080204" pitchFamily="50" charset="-128"/>
                <a:ea typeface="ＭＳ Ｐゴシック" panose="020B0600070205080204" pitchFamily="50" charset="-128"/>
              </a:rPr>
              <a:t>監査等委員会設置会社の増加の要因⇒ＣＧコード</a:t>
            </a:r>
            <a:r>
              <a:rPr lang="ja-JP" altLang="en-US" sz="2400" dirty="0">
                <a:latin typeface="ＭＳ Ｐゴシック" panose="020B0600070205080204" pitchFamily="50" charset="-128"/>
                <a:ea typeface="ＭＳ Ｐゴシック" panose="020B0600070205080204" pitchFamily="50" charset="-128"/>
              </a:rPr>
              <a:t>（つづき）</a:t>
            </a:r>
            <a:endParaRPr lang="ja-JP" altLang="en-US" sz="2400" dirty="0"/>
          </a:p>
        </p:txBody>
      </p:sp>
      <p:sp>
        <p:nvSpPr>
          <p:cNvPr id="4" name="テキスト ボックス 3">
            <a:extLst>
              <a:ext uri="{FF2B5EF4-FFF2-40B4-BE49-F238E27FC236}">
                <a16:creationId xmlns:a16="http://schemas.microsoft.com/office/drawing/2014/main" id="{06351AC1-2844-67B1-19FB-0CA6D6E8EAB7}"/>
              </a:ext>
            </a:extLst>
          </p:cNvPr>
          <p:cNvSpPr txBox="1"/>
          <p:nvPr/>
        </p:nvSpPr>
        <p:spPr>
          <a:xfrm>
            <a:off x="638175" y="2745085"/>
            <a:ext cx="11487150" cy="523220"/>
          </a:xfrm>
          <a:prstGeom prst="rect">
            <a:avLst/>
          </a:prstGeom>
          <a:noFill/>
          <a:ln>
            <a:noFill/>
          </a:ln>
        </p:spPr>
        <p:txBody>
          <a:bodyPr wrap="square" rtlCol="0">
            <a:spAutoFit/>
          </a:bodyPr>
          <a:lstStyle/>
          <a:p>
            <a:endParaRPr kumimoji="1" lang="ja-JP" altLang="en-US" sz="2800" dirty="0"/>
          </a:p>
        </p:txBody>
      </p:sp>
      <p:sp>
        <p:nvSpPr>
          <p:cNvPr id="5" name="テキスト ボックス 4">
            <a:extLst>
              <a:ext uri="{FF2B5EF4-FFF2-40B4-BE49-F238E27FC236}">
                <a16:creationId xmlns:a16="http://schemas.microsoft.com/office/drawing/2014/main" id="{AA557CB0-A114-0F48-AA71-60B6A64040CB}"/>
              </a:ext>
            </a:extLst>
          </p:cNvPr>
          <p:cNvSpPr txBox="1"/>
          <p:nvPr/>
        </p:nvSpPr>
        <p:spPr>
          <a:xfrm>
            <a:off x="476250" y="1854200"/>
            <a:ext cx="11487150" cy="523220"/>
          </a:xfrm>
          <a:prstGeom prst="rect">
            <a:avLst/>
          </a:prstGeom>
          <a:noFill/>
          <a:ln>
            <a:noFill/>
          </a:ln>
        </p:spPr>
        <p:txBody>
          <a:bodyPr wrap="square" rtlCol="0">
            <a:spAutoFit/>
          </a:bodyPr>
          <a:lstStyle/>
          <a:p>
            <a:r>
              <a:rPr kumimoji="1" lang="ja-JP" altLang="en-US" sz="2800" dirty="0"/>
              <a:t>＊ </a:t>
            </a:r>
            <a:r>
              <a:rPr kumimoji="1" lang="en-US" altLang="ja-JP" sz="2800" dirty="0"/>
              <a:t>2023</a:t>
            </a:r>
            <a:r>
              <a:rPr kumimoji="1" lang="ja-JP" altLang="en-US" sz="2800" dirty="0"/>
              <a:t>年</a:t>
            </a:r>
            <a:r>
              <a:rPr kumimoji="1" lang="en-US" altLang="ja-JP" sz="2800" dirty="0"/>
              <a:t>2</a:t>
            </a:r>
            <a:r>
              <a:rPr kumimoji="1" lang="ja-JP" altLang="en-US" sz="2800" dirty="0"/>
              <a:t>月</a:t>
            </a:r>
            <a:r>
              <a:rPr kumimoji="1" lang="en-US" altLang="ja-JP" sz="2800" dirty="0"/>
              <a:t>17</a:t>
            </a:r>
            <a:r>
              <a:rPr kumimoji="1" lang="ja-JP" altLang="en-US" sz="2800" dirty="0"/>
              <a:t>日公表のインターネット・アンケート集計より</a:t>
            </a:r>
          </a:p>
        </p:txBody>
      </p:sp>
      <p:sp>
        <p:nvSpPr>
          <p:cNvPr id="8" name="スライド番号プレースホルダー 7">
            <a:extLst>
              <a:ext uri="{FF2B5EF4-FFF2-40B4-BE49-F238E27FC236}">
                <a16:creationId xmlns:a16="http://schemas.microsoft.com/office/drawing/2014/main" id="{BCFB7F6A-B268-3EA2-8836-FEBB05616A39}"/>
              </a:ext>
            </a:extLst>
          </p:cNvPr>
          <p:cNvSpPr>
            <a:spLocks noGrp="1"/>
          </p:cNvSpPr>
          <p:nvPr>
            <p:ph type="sldNum" sz="quarter" idx="12"/>
          </p:nvPr>
        </p:nvSpPr>
        <p:spPr>
          <a:xfrm>
            <a:off x="10759440" y="6343967"/>
            <a:ext cx="1061720" cy="365125"/>
          </a:xfrm>
        </p:spPr>
        <p:txBody>
          <a:bodyPr/>
          <a:lstStyle/>
          <a:p>
            <a:pPr rtl="0"/>
            <a:fld id="{401CF334-2D5C-4859-84A6-CA7E6E43FAEB}" type="slidenum">
              <a:rPr lang="en-US" altLang="ja-JP" sz="2000" noProof="0" smtClean="0">
                <a:latin typeface="ＭＳ Ｐゴシック" panose="020B0600070205080204" pitchFamily="50" charset="-128"/>
                <a:ea typeface="ＭＳ Ｐゴシック" panose="020B0600070205080204" pitchFamily="50" charset="-128"/>
              </a:rPr>
              <a:t>11</a:t>
            </a:fld>
            <a:endParaRPr lang="ja-JP" altLang="en-US" sz="2000" noProof="0" dirty="0">
              <a:latin typeface="ＭＳ Ｐゴシック" panose="020B0600070205080204" pitchFamily="50" charset="-128"/>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9D5ACACD-61D4-9101-F7D8-F2DE06AB7DC4}"/>
              </a:ext>
            </a:extLst>
          </p:cNvPr>
          <p:cNvSpPr txBox="1"/>
          <p:nvPr/>
        </p:nvSpPr>
        <p:spPr>
          <a:xfrm>
            <a:off x="558799" y="2565400"/>
            <a:ext cx="11566526" cy="1815882"/>
          </a:xfrm>
          <a:prstGeom prst="rect">
            <a:avLst/>
          </a:prstGeom>
          <a:noFill/>
          <a:ln>
            <a:noFill/>
          </a:ln>
        </p:spPr>
        <p:txBody>
          <a:bodyPr wrap="square" rtlCol="0">
            <a:spAutoFit/>
          </a:bodyPr>
          <a:lstStyle/>
          <a:p>
            <a:r>
              <a:rPr kumimoji="1" lang="ja-JP" altLang="en-US" sz="2800" dirty="0"/>
              <a:t>社外監査等委員の前職・現職　（合計人数</a:t>
            </a:r>
            <a:r>
              <a:rPr kumimoji="1" lang="en-US" altLang="ja-JP" sz="2800" dirty="0"/>
              <a:t>2,347</a:t>
            </a:r>
            <a:r>
              <a:rPr kumimoji="1" lang="ja-JP" altLang="en-US" sz="2800" dirty="0"/>
              <a:t>人）</a:t>
            </a:r>
            <a:r>
              <a:rPr kumimoji="1" lang="en-US" altLang="ja-JP" sz="2800" dirty="0"/>
              <a:t>(p.67)</a:t>
            </a:r>
            <a:endParaRPr kumimoji="1" lang="ja-JP" altLang="en-US" sz="2800" dirty="0"/>
          </a:p>
          <a:p>
            <a:r>
              <a:rPr kumimoji="1" lang="ja-JP" altLang="en-US" sz="2800" dirty="0"/>
              <a:t>　公認会計士　</a:t>
            </a:r>
            <a:r>
              <a:rPr kumimoji="1" lang="en-US" altLang="ja-JP" sz="2800" dirty="0"/>
              <a:t>27.2%</a:t>
            </a:r>
            <a:r>
              <a:rPr kumimoji="1" lang="ja-JP" altLang="en-US" sz="2800" dirty="0"/>
              <a:t>　　　　　　弁護士　</a:t>
            </a:r>
            <a:r>
              <a:rPr kumimoji="1" lang="en-US" altLang="ja-JP" sz="2800" dirty="0"/>
              <a:t>25.1%</a:t>
            </a:r>
            <a:r>
              <a:rPr kumimoji="1" lang="ja-JP" altLang="en-US" sz="2800" dirty="0"/>
              <a:t>　</a:t>
            </a:r>
          </a:p>
          <a:p>
            <a:r>
              <a:rPr kumimoji="1" lang="ja-JP" altLang="en-US" sz="2800" dirty="0"/>
              <a:t>　親会社・グループ会社・大株主・取引先　</a:t>
            </a:r>
            <a:r>
              <a:rPr kumimoji="1" lang="en-US" altLang="ja-JP" sz="2800" dirty="0"/>
              <a:t>14.2%</a:t>
            </a:r>
          </a:p>
          <a:p>
            <a:r>
              <a:rPr kumimoji="1" lang="ja-JP" altLang="en-US" sz="2800" dirty="0"/>
              <a:t>　会社と無関係の会社　</a:t>
            </a:r>
            <a:r>
              <a:rPr kumimoji="1" lang="en-US" altLang="ja-JP" sz="2800" dirty="0"/>
              <a:t>22.5%</a:t>
            </a:r>
            <a:r>
              <a:rPr kumimoji="1" lang="ja-JP" altLang="en-US" sz="2800" dirty="0"/>
              <a:t>　　　　　　　　　</a:t>
            </a:r>
            <a:endParaRPr kumimoji="1" lang="en-US" altLang="ja-JP" sz="2800" dirty="0"/>
          </a:p>
        </p:txBody>
      </p:sp>
      <p:sp>
        <p:nvSpPr>
          <p:cNvPr id="6" name="テキスト ボックス 5">
            <a:extLst>
              <a:ext uri="{FF2B5EF4-FFF2-40B4-BE49-F238E27FC236}">
                <a16:creationId xmlns:a16="http://schemas.microsoft.com/office/drawing/2014/main" id="{BDD4C918-83C7-8B01-1E73-788E9D06B6FA}"/>
              </a:ext>
            </a:extLst>
          </p:cNvPr>
          <p:cNvSpPr txBox="1"/>
          <p:nvPr/>
        </p:nvSpPr>
        <p:spPr>
          <a:xfrm>
            <a:off x="558799" y="4339849"/>
            <a:ext cx="11436349" cy="1815882"/>
          </a:xfrm>
          <a:prstGeom prst="rect">
            <a:avLst/>
          </a:prstGeom>
          <a:noFill/>
          <a:ln>
            <a:noFill/>
          </a:ln>
        </p:spPr>
        <p:txBody>
          <a:bodyPr wrap="square" rtlCol="0">
            <a:spAutoFit/>
          </a:bodyPr>
          <a:lstStyle/>
          <a:p>
            <a:r>
              <a:rPr kumimoji="1" lang="ja-JP" altLang="en-US" sz="2800" dirty="0"/>
              <a:t>社外監査等委員の有する知見（上位から）（合計人数</a:t>
            </a:r>
            <a:r>
              <a:rPr kumimoji="1" lang="en-US" altLang="ja-JP" sz="2800" dirty="0"/>
              <a:t>2,305</a:t>
            </a:r>
            <a:r>
              <a:rPr kumimoji="1" lang="ja-JP" altLang="en-US" sz="2800" dirty="0"/>
              <a:t>人）</a:t>
            </a:r>
            <a:r>
              <a:rPr kumimoji="1" lang="en-US" altLang="ja-JP" sz="2800" dirty="0"/>
              <a:t>(p.70)</a:t>
            </a:r>
            <a:endParaRPr kumimoji="1" lang="ja-JP" altLang="en-US" sz="2800" dirty="0"/>
          </a:p>
          <a:p>
            <a:r>
              <a:rPr kumimoji="1" lang="ja-JP" altLang="en-US" sz="2800" dirty="0"/>
              <a:t>　法務コンプライアンス　</a:t>
            </a:r>
            <a:r>
              <a:rPr kumimoji="1" lang="en-US" altLang="ja-JP" sz="2800" dirty="0"/>
              <a:t>52.5%</a:t>
            </a:r>
            <a:r>
              <a:rPr kumimoji="1" lang="ja-JP" altLang="en-US" sz="2800" dirty="0"/>
              <a:t>　　財務会計　　　　</a:t>
            </a:r>
            <a:r>
              <a:rPr kumimoji="1" lang="en-US" altLang="ja-JP" sz="2800" dirty="0"/>
              <a:t>51.2%</a:t>
            </a:r>
          </a:p>
          <a:p>
            <a:r>
              <a:rPr kumimoji="1" lang="ja-JP" altLang="en-US" sz="2800" dirty="0"/>
              <a:t>　企業経営・企業戦略　　</a:t>
            </a:r>
            <a:r>
              <a:rPr kumimoji="1" lang="en-US" altLang="ja-JP" sz="2800" dirty="0"/>
              <a:t>48.2%</a:t>
            </a:r>
            <a:r>
              <a:rPr kumimoji="1" lang="ja-JP" altLang="en-US" sz="2800" dirty="0"/>
              <a:t>　　監査・内部監査　</a:t>
            </a:r>
            <a:r>
              <a:rPr kumimoji="1" lang="en-US" altLang="ja-JP" sz="2800" dirty="0"/>
              <a:t>37.8%</a:t>
            </a:r>
          </a:p>
          <a:p>
            <a:r>
              <a:rPr kumimoji="1" lang="ja-JP" altLang="en-US" sz="2800" dirty="0"/>
              <a:t>　営業・マーケティング　</a:t>
            </a:r>
            <a:r>
              <a:rPr kumimoji="1" lang="en-US" altLang="ja-JP" sz="2800" dirty="0"/>
              <a:t>16.8%</a:t>
            </a:r>
            <a:r>
              <a:rPr kumimoji="1" lang="ja-JP" altLang="en-US" sz="2800" dirty="0"/>
              <a:t>　　その他</a:t>
            </a:r>
            <a:endParaRPr kumimoji="1" lang="en-US" altLang="ja-JP" sz="2800" dirty="0"/>
          </a:p>
        </p:txBody>
      </p:sp>
    </p:spTree>
    <p:extLst>
      <p:ext uri="{BB962C8B-B14F-4D97-AF65-F5344CB8AC3E}">
        <p14:creationId xmlns:p14="http://schemas.microsoft.com/office/powerpoint/2010/main" val="3039961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47650" y="331470"/>
            <a:ext cx="10858500" cy="755650"/>
          </a:xfrm>
        </p:spPr>
        <p:txBody>
          <a:bodyPr rtlCol="0">
            <a:normAutofit fontScale="90000"/>
          </a:bodyPr>
          <a:lstStyle/>
          <a:p>
            <a:pPr rtl="0"/>
            <a:r>
              <a:rPr lang="ja-JP" altLang="en-US" dirty="0">
                <a:latin typeface="ＭＳ Ｐゴシック" panose="020B0600070205080204" pitchFamily="50" charset="-128"/>
                <a:ea typeface="ＭＳ Ｐゴシック" panose="020B0600070205080204" pitchFamily="50" charset="-128"/>
              </a:rPr>
              <a:t>２．内部統制システム基本方針の決定と監査</a:t>
            </a:r>
            <a:endParaRPr lang="ja-JP" altLang="en-US" sz="3100" dirty="0">
              <a:latin typeface="ＭＳ Ｐゴシック" panose="020B0600070205080204" pitchFamily="50" charset="-128"/>
              <a:ea typeface="ＭＳ Ｐゴシック" panose="020B0600070205080204" pitchFamily="50" charset="-128"/>
            </a:endParaRPr>
          </a:p>
        </p:txBody>
      </p:sp>
      <p:sp>
        <p:nvSpPr>
          <p:cNvPr id="2" name="コンテンツ プレースホルダー 1"/>
          <p:cNvSpPr>
            <a:spLocks noGrp="1"/>
          </p:cNvSpPr>
          <p:nvPr>
            <p:ph idx="1"/>
          </p:nvPr>
        </p:nvSpPr>
        <p:spPr>
          <a:xfrm>
            <a:off x="476250" y="1149985"/>
            <a:ext cx="11042650" cy="641350"/>
          </a:xfrm>
        </p:spPr>
        <p:txBody>
          <a:bodyPr rtlCol="0">
            <a:normAutofit/>
          </a:bodyPr>
          <a:lstStyle/>
          <a:p>
            <a:pPr marL="0" indent="0" rtl="0">
              <a:buNone/>
            </a:pPr>
            <a:r>
              <a:rPr lang="ja-JP" altLang="en-US" sz="2800" dirty="0">
                <a:latin typeface="ＭＳ Ｐゴシック" panose="020B0600070205080204" pitchFamily="50" charset="-128"/>
                <a:ea typeface="ＭＳ Ｐゴシック" panose="020B0600070205080204" pitchFamily="50" charset="-128"/>
              </a:rPr>
              <a:t> 「監査等委員（会）職務確認書」</a:t>
            </a:r>
            <a:r>
              <a:rPr lang="en-US" altLang="ja-JP" sz="2800" dirty="0">
                <a:latin typeface="ＭＳ Ｐゴシック" panose="020B0600070205080204" pitchFamily="50" charset="-128"/>
                <a:ea typeface="ＭＳ Ｐゴシック" panose="020B0600070205080204" pitchFamily="50" charset="-128"/>
              </a:rPr>
              <a:t>Ⅱ</a:t>
            </a:r>
            <a:r>
              <a:rPr lang="ja-JP" altLang="en-US" sz="2800" dirty="0">
                <a:latin typeface="ＭＳ Ｐゴシック" panose="020B0600070205080204" pitchFamily="50" charset="-128"/>
                <a:ea typeface="ＭＳ Ｐゴシック" panose="020B0600070205080204" pitchFamily="50" charset="-128"/>
              </a:rPr>
              <a:t>．監査等委員会の監査の環境整備 </a:t>
            </a:r>
            <a:r>
              <a:rPr lang="en-US" altLang="ja-JP" sz="2800" dirty="0">
                <a:latin typeface="ＭＳ Ｐゴシック" panose="020B0600070205080204" pitchFamily="50" charset="-128"/>
                <a:ea typeface="ＭＳ Ｐゴシック" panose="020B0600070205080204" pitchFamily="50" charset="-128"/>
              </a:rPr>
              <a:t>p.8</a:t>
            </a:r>
            <a:endParaRPr lang="ja-JP" altLang="en-US" sz="2800" dirty="0"/>
          </a:p>
        </p:txBody>
      </p:sp>
      <p:sp>
        <p:nvSpPr>
          <p:cNvPr id="4" name="テキスト ボックス 3">
            <a:extLst>
              <a:ext uri="{FF2B5EF4-FFF2-40B4-BE49-F238E27FC236}">
                <a16:creationId xmlns:a16="http://schemas.microsoft.com/office/drawing/2014/main" id="{06351AC1-2844-67B1-19FB-0CA6D6E8EAB7}"/>
              </a:ext>
            </a:extLst>
          </p:cNvPr>
          <p:cNvSpPr txBox="1"/>
          <p:nvPr/>
        </p:nvSpPr>
        <p:spPr>
          <a:xfrm>
            <a:off x="638175" y="2745085"/>
            <a:ext cx="11487150" cy="523220"/>
          </a:xfrm>
          <a:prstGeom prst="rect">
            <a:avLst/>
          </a:prstGeom>
          <a:noFill/>
          <a:ln>
            <a:noFill/>
          </a:ln>
        </p:spPr>
        <p:txBody>
          <a:bodyPr wrap="square" rtlCol="0">
            <a:spAutoFit/>
          </a:bodyPr>
          <a:lstStyle/>
          <a:p>
            <a:endParaRPr kumimoji="1" lang="ja-JP" altLang="en-US" sz="2800" dirty="0"/>
          </a:p>
        </p:txBody>
      </p:sp>
      <p:sp>
        <p:nvSpPr>
          <p:cNvPr id="10" name="テキスト ボックス 9">
            <a:extLst>
              <a:ext uri="{FF2B5EF4-FFF2-40B4-BE49-F238E27FC236}">
                <a16:creationId xmlns:a16="http://schemas.microsoft.com/office/drawing/2014/main" id="{A95BA2B6-897C-3EC0-39CE-1F3A370E2B8A}"/>
              </a:ext>
            </a:extLst>
          </p:cNvPr>
          <p:cNvSpPr txBox="1"/>
          <p:nvPr/>
        </p:nvSpPr>
        <p:spPr>
          <a:xfrm>
            <a:off x="476250" y="1673205"/>
            <a:ext cx="11487150" cy="4832092"/>
          </a:xfrm>
          <a:prstGeom prst="rect">
            <a:avLst/>
          </a:prstGeom>
          <a:noFill/>
          <a:ln>
            <a:noFill/>
          </a:ln>
        </p:spPr>
        <p:txBody>
          <a:bodyPr wrap="square" rtlCol="0">
            <a:spAutoFit/>
          </a:bodyPr>
          <a:lstStyle/>
          <a:p>
            <a:r>
              <a:rPr kumimoji="1" lang="en-US" altLang="ja-JP" sz="2800" dirty="0"/>
              <a:t>[</a:t>
            </a:r>
            <a:r>
              <a:rPr kumimoji="1" lang="ja-JP" altLang="en-US" sz="2800" dirty="0"/>
              <a:t>確認事項</a:t>
            </a:r>
            <a:r>
              <a:rPr kumimoji="1" lang="en-US" altLang="ja-JP" sz="2800" dirty="0"/>
              <a:t>]</a:t>
            </a:r>
            <a:r>
              <a:rPr kumimoji="1" lang="ja-JP" altLang="en-US" sz="2800" dirty="0"/>
              <a:t>　　 </a:t>
            </a:r>
          </a:p>
          <a:p>
            <a:r>
              <a:rPr kumimoji="1" lang="ja-JP" altLang="en-US" sz="2800" dirty="0"/>
              <a:t>□２．監査等委員会は、監査等委員会の職務が実効的に行われるため</a:t>
            </a:r>
            <a:endParaRPr kumimoji="1" lang="en-US" altLang="ja-JP" sz="2800" dirty="0"/>
          </a:p>
          <a:p>
            <a:r>
              <a:rPr kumimoji="1" lang="ja-JP" altLang="en-US" sz="2800" dirty="0"/>
              <a:t>　の監査の環境整備に関する基本方針（又はその見直し案）について　</a:t>
            </a:r>
            <a:endParaRPr kumimoji="1" lang="en-US" altLang="ja-JP" sz="2800" dirty="0"/>
          </a:p>
          <a:p>
            <a:r>
              <a:rPr kumimoji="1" lang="ja-JP" altLang="en-US" sz="2800" dirty="0"/>
              <a:t>　決定し、代表取締役に又は取締役会で意見表明をした。</a:t>
            </a:r>
          </a:p>
          <a:p>
            <a:r>
              <a:rPr kumimoji="1" lang="ja-JP" altLang="en-US" sz="2800" dirty="0"/>
              <a:t>□５．監査等委員会は、補助使用人等の設置の必要性、その職務内容、</a:t>
            </a:r>
            <a:endParaRPr kumimoji="1" lang="en-US" altLang="ja-JP" sz="2800" dirty="0"/>
          </a:p>
          <a:p>
            <a:r>
              <a:rPr kumimoji="1" lang="ja-JP" altLang="en-US" sz="2800" dirty="0"/>
              <a:t>　人数・専門性・能力、及び監査等の業務執行に係る予算措置などに　</a:t>
            </a:r>
            <a:endParaRPr kumimoji="1" lang="en-US" altLang="ja-JP" sz="2800" dirty="0"/>
          </a:p>
          <a:p>
            <a:r>
              <a:rPr kumimoji="1" lang="ja-JP" altLang="en-US" sz="2800" dirty="0"/>
              <a:t>　ついて検討し、必要と認めたときは、代表取締役等又は取締役会に</a:t>
            </a:r>
            <a:endParaRPr kumimoji="1" lang="en-US" altLang="ja-JP" sz="2800" dirty="0"/>
          </a:p>
          <a:p>
            <a:r>
              <a:rPr kumimoji="1" lang="ja-JP" altLang="en-US" sz="2800" dirty="0"/>
              <a:t>　意見表明をした。</a:t>
            </a:r>
          </a:p>
          <a:p>
            <a:r>
              <a:rPr kumimoji="1" lang="ja-JP" altLang="en-US" sz="2800" dirty="0"/>
              <a:t>□６．監査等委員会は、内部監査部門等から報告を受け、内部監査部</a:t>
            </a:r>
            <a:endParaRPr kumimoji="1" lang="en-US" altLang="ja-JP" sz="2800" dirty="0"/>
          </a:p>
          <a:p>
            <a:r>
              <a:rPr kumimoji="1" lang="ja-JP" altLang="en-US" sz="2800" dirty="0"/>
              <a:t>　門等が内部統制システムの構築・運用状況を適切にモニタリングし</a:t>
            </a:r>
            <a:endParaRPr kumimoji="1" lang="en-US" altLang="ja-JP" sz="2800" dirty="0"/>
          </a:p>
          <a:p>
            <a:r>
              <a:rPr kumimoji="1" lang="ja-JP" altLang="en-US" sz="2800" dirty="0"/>
              <a:t>　ていることを確認した。</a:t>
            </a:r>
          </a:p>
        </p:txBody>
      </p:sp>
      <p:sp>
        <p:nvSpPr>
          <p:cNvPr id="7" name="スライド番号プレースホルダー 6">
            <a:extLst>
              <a:ext uri="{FF2B5EF4-FFF2-40B4-BE49-F238E27FC236}">
                <a16:creationId xmlns:a16="http://schemas.microsoft.com/office/drawing/2014/main" id="{A4CAECA3-3E65-5CC4-D802-15806CDBB49F}"/>
              </a:ext>
            </a:extLst>
          </p:cNvPr>
          <p:cNvSpPr>
            <a:spLocks noGrp="1"/>
          </p:cNvSpPr>
          <p:nvPr>
            <p:ph type="sldNum" sz="quarter" idx="12"/>
          </p:nvPr>
        </p:nvSpPr>
        <p:spPr/>
        <p:txBody>
          <a:bodyPr/>
          <a:lstStyle/>
          <a:p>
            <a:pPr rtl="0"/>
            <a:fld id="{401CF334-2D5C-4859-84A6-CA7E6E43FAEB}" type="slidenum">
              <a:rPr lang="en-US" altLang="ja-JP" sz="2000" noProof="0" smtClean="0">
                <a:latin typeface="ＭＳ Ｐゴシック" panose="020B0600070205080204" pitchFamily="50" charset="-128"/>
                <a:ea typeface="ＭＳ Ｐゴシック" panose="020B0600070205080204" pitchFamily="50" charset="-128"/>
              </a:rPr>
              <a:t>12</a:t>
            </a:fld>
            <a:endParaRPr lang="ja-JP" altLang="en-US" sz="2000" noProof="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297609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47650" y="331470"/>
            <a:ext cx="11715750" cy="755650"/>
          </a:xfrm>
        </p:spPr>
        <p:txBody>
          <a:bodyPr rtlCol="0">
            <a:normAutofit fontScale="90000"/>
          </a:bodyPr>
          <a:lstStyle/>
          <a:p>
            <a:pPr rtl="0"/>
            <a:r>
              <a:rPr lang="ja-JP" altLang="en-US" dirty="0">
                <a:latin typeface="ＭＳ Ｐゴシック" panose="020B0600070205080204" pitchFamily="50" charset="-128"/>
                <a:ea typeface="ＭＳ Ｐゴシック" panose="020B0600070205080204" pitchFamily="50" charset="-128"/>
              </a:rPr>
              <a:t>２．内部統制システム基本方針の決定と監査</a:t>
            </a:r>
            <a:r>
              <a:rPr lang="ja-JP" altLang="en-US" sz="2200" dirty="0">
                <a:latin typeface="ＭＳ Ｐゴシック" panose="020B0600070205080204" pitchFamily="50" charset="-128"/>
                <a:ea typeface="ＭＳ Ｐゴシック" panose="020B0600070205080204" pitchFamily="50" charset="-128"/>
              </a:rPr>
              <a:t>（つづき）</a:t>
            </a:r>
          </a:p>
        </p:txBody>
      </p:sp>
      <p:sp>
        <p:nvSpPr>
          <p:cNvPr id="2" name="コンテンツ プレースホルダー 1"/>
          <p:cNvSpPr>
            <a:spLocks noGrp="1"/>
          </p:cNvSpPr>
          <p:nvPr>
            <p:ph idx="1"/>
          </p:nvPr>
        </p:nvSpPr>
        <p:spPr>
          <a:xfrm>
            <a:off x="476250" y="1149985"/>
            <a:ext cx="11042650" cy="641350"/>
          </a:xfrm>
        </p:spPr>
        <p:txBody>
          <a:bodyPr rtlCol="0">
            <a:normAutofit fontScale="85000" lnSpcReduction="10000"/>
          </a:bodyPr>
          <a:lstStyle/>
          <a:p>
            <a:pPr marL="0" indent="0" rtl="0">
              <a:buNone/>
            </a:pPr>
            <a:r>
              <a:rPr lang="ja-JP" altLang="en-US" sz="3200" dirty="0">
                <a:latin typeface="ＭＳ Ｐゴシック" panose="020B0600070205080204" pitchFamily="50" charset="-128"/>
                <a:ea typeface="ＭＳ Ｐゴシック" panose="020B0600070205080204" pitchFamily="50" charset="-128"/>
              </a:rPr>
              <a:t> </a:t>
            </a:r>
            <a:r>
              <a:rPr lang="ja-JP" altLang="en-US" sz="3100" dirty="0">
                <a:latin typeface="ＭＳ Ｐゴシック" panose="020B0600070205080204" pitchFamily="50" charset="-128"/>
                <a:ea typeface="ＭＳ Ｐゴシック" panose="020B0600070205080204" pitchFamily="50" charset="-128"/>
              </a:rPr>
              <a:t>「監査等委員（会）職務確認書」</a:t>
            </a:r>
            <a:r>
              <a:rPr lang="en-US" altLang="ja-JP" sz="3100" dirty="0">
                <a:latin typeface="ＭＳ Ｐゴシック" panose="020B0600070205080204" pitchFamily="50" charset="-128"/>
                <a:ea typeface="ＭＳ Ｐゴシック" panose="020B0600070205080204" pitchFamily="50" charset="-128"/>
              </a:rPr>
              <a:t>Ⅱ</a:t>
            </a:r>
            <a:r>
              <a:rPr lang="ja-JP" altLang="en-US" sz="3100" dirty="0">
                <a:latin typeface="ＭＳ Ｐゴシック" panose="020B0600070205080204" pitchFamily="50" charset="-128"/>
                <a:ea typeface="ＭＳ Ｐゴシック" panose="020B0600070205080204" pitchFamily="50" charset="-128"/>
              </a:rPr>
              <a:t>．監査等委員会の監査の環境整備（つづき）</a:t>
            </a:r>
            <a:endParaRPr lang="ja-JP" altLang="en-US" sz="3100" dirty="0"/>
          </a:p>
        </p:txBody>
      </p:sp>
      <p:sp>
        <p:nvSpPr>
          <p:cNvPr id="4" name="テキスト ボックス 3">
            <a:extLst>
              <a:ext uri="{FF2B5EF4-FFF2-40B4-BE49-F238E27FC236}">
                <a16:creationId xmlns:a16="http://schemas.microsoft.com/office/drawing/2014/main" id="{06351AC1-2844-67B1-19FB-0CA6D6E8EAB7}"/>
              </a:ext>
            </a:extLst>
          </p:cNvPr>
          <p:cNvSpPr txBox="1"/>
          <p:nvPr/>
        </p:nvSpPr>
        <p:spPr>
          <a:xfrm>
            <a:off x="638175" y="2745085"/>
            <a:ext cx="11487150" cy="523220"/>
          </a:xfrm>
          <a:prstGeom prst="rect">
            <a:avLst/>
          </a:prstGeom>
          <a:noFill/>
          <a:ln>
            <a:noFill/>
          </a:ln>
        </p:spPr>
        <p:txBody>
          <a:bodyPr wrap="square" rtlCol="0">
            <a:spAutoFit/>
          </a:bodyPr>
          <a:lstStyle/>
          <a:p>
            <a:endParaRPr kumimoji="1" lang="ja-JP" altLang="en-US" sz="2800" dirty="0"/>
          </a:p>
        </p:txBody>
      </p:sp>
      <p:sp>
        <p:nvSpPr>
          <p:cNvPr id="10" name="テキスト ボックス 9">
            <a:extLst>
              <a:ext uri="{FF2B5EF4-FFF2-40B4-BE49-F238E27FC236}">
                <a16:creationId xmlns:a16="http://schemas.microsoft.com/office/drawing/2014/main" id="{A95BA2B6-897C-3EC0-39CE-1F3A370E2B8A}"/>
              </a:ext>
            </a:extLst>
          </p:cNvPr>
          <p:cNvSpPr txBox="1"/>
          <p:nvPr/>
        </p:nvSpPr>
        <p:spPr>
          <a:xfrm>
            <a:off x="476250" y="1673205"/>
            <a:ext cx="11487150" cy="5262979"/>
          </a:xfrm>
          <a:prstGeom prst="rect">
            <a:avLst/>
          </a:prstGeom>
          <a:noFill/>
          <a:ln>
            <a:noFill/>
          </a:ln>
        </p:spPr>
        <p:txBody>
          <a:bodyPr wrap="square" rtlCol="0">
            <a:spAutoFit/>
          </a:bodyPr>
          <a:lstStyle/>
          <a:p>
            <a:r>
              <a:rPr kumimoji="1" lang="ja-JP" altLang="en-US" sz="2800" dirty="0"/>
              <a:t>［説明］</a:t>
            </a:r>
            <a:r>
              <a:rPr kumimoji="1" lang="en-US" altLang="ja-JP" sz="2800" dirty="0"/>
              <a:t>p.8</a:t>
            </a:r>
            <a:r>
              <a:rPr kumimoji="1" lang="ja-JP" altLang="en-US" sz="2800" dirty="0"/>
              <a:t>～</a:t>
            </a:r>
            <a:r>
              <a:rPr kumimoji="1" lang="en-US" altLang="ja-JP" sz="2800" dirty="0"/>
              <a:t>p.9</a:t>
            </a:r>
            <a:endParaRPr kumimoji="1" lang="ja-JP" altLang="en-US" sz="2800" dirty="0"/>
          </a:p>
          <a:p>
            <a:r>
              <a:rPr kumimoji="1" lang="ja-JP" altLang="en-US" sz="2800" dirty="0"/>
              <a:t>（監査の環境に関する基本方針の決定）</a:t>
            </a:r>
            <a:endParaRPr kumimoji="1" lang="en-US" altLang="ja-JP" sz="2800" dirty="0"/>
          </a:p>
          <a:p>
            <a:r>
              <a:rPr kumimoji="1" lang="en-US" altLang="ja-JP" sz="2800" dirty="0"/>
              <a:t>(2)</a:t>
            </a:r>
            <a:r>
              <a:rPr kumimoji="1" lang="ja-JP" altLang="en-US" sz="2800" dirty="0"/>
              <a:t>監査等委員会は、監査の環境整備（監査等委員会の職務の執行に必要な事項）に関する以下の事項について</a:t>
            </a:r>
            <a:r>
              <a:rPr kumimoji="1" lang="ja-JP" altLang="en-US" sz="2800" dirty="0">
                <a:solidFill>
                  <a:schemeClr val="accent5">
                    <a:lumMod val="75000"/>
                  </a:schemeClr>
                </a:solidFill>
              </a:rPr>
              <a:t>基本方針を決定する</a:t>
            </a:r>
            <a:r>
              <a:rPr kumimoji="1" lang="ja-JP" altLang="en-US" sz="2800" dirty="0"/>
              <a:t>。</a:t>
            </a:r>
          </a:p>
          <a:p>
            <a:r>
              <a:rPr kumimoji="1" lang="ja-JP" altLang="en-US" sz="2800" dirty="0"/>
              <a:t>　補助使用人、報告体制、費用請求、その他監査の実効性</a:t>
            </a:r>
            <a:endParaRPr kumimoji="1" lang="en-US" altLang="ja-JP" sz="2800" dirty="0"/>
          </a:p>
          <a:p>
            <a:endParaRPr kumimoji="1" lang="en-US" altLang="ja-JP" sz="2800" dirty="0"/>
          </a:p>
          <a:p>
            <a:r>
              <a:rPr kumimoji="1" lang="ja-JP" altLang="en-US" sz="2800" dirty="0"/>
              <a:t>　以上の事項は、取締役会で決議しなければならない事項とされている（会社</a:t>
            </a:r>
            <a:r>
              <a:rPr kumimoji="1" lang="en-US" altLang="ja-JP" sz="2800" dirty="0"/>
              <a:t>399</a:t>
            </a:r>
            <a:r>
              <a:rPr kumimoji="1" lang="ja-JP" altLang="en-US" sz="2800" dirty="0"/>
              <a:t>の</a:t>
            </a:r>
            <a:r>
              <a:rPr kumimoji="1" lang="en-US" altLang="ja-JP" sz="2800" dirty="0"/>
              <a:t>13①</a:t>
            </a:r>
            <a:r>
              <a:rPr kumimoji="1" lang="ja-JP" altLang="en-US" sz="2800" dirty="0"/>
              <a:t>一ロ、会社規</a:t>
            </a:r>
            <a:r>
              <a:rPr kumimoji="1" lang="en-US" altLang="ja-JP" sz="2800" dirty="0"/>
              <a:t>110</a:t>
            </a:r>
            <a:r>
              <a:rPr kumimoji="1" lang="ja-JP" altLang="en-US" sz="2800" dirty="0"/>
              <a:t>の</a:t>
            </a:r>
            <a:r>
              <a:rPr kumimoji="1" lang="en-US" altLang="ja-JP" sz="2800" dirty="0"/>
              <a:t>4①</a:t>
            </a:r>
            <a:r>
              <a:rPr kumimoji="1" lang="ja-JP" altLang="en-US" sz="2800" dirty="0"/>
              <a:t>）。代表取締役等と協議し、必要と認めたときは、</a:t>
            </a:r>
            <a:r>
              <a:rPr kumimoji="1" lang="ja-JP" altLang="en-US" sz="2800" dirty="0">
                <a:solidFill>
                  <a:schemeClr val="accent5">
                    <a:lumMod val="75000"/>
                  </a:schemeClr>
                </a:solidFill>
              </a:rPr>
              <a:t>取締役会に対して報告、提案又は意見の表明</a:t>
            </a:r>
            <a:r>
              <a:rPr kumimoji="1" lang="ja-JP" altLang="en-US" sz="2800" dirty="0"/>
              <a:t>を行う。取締役会での審議、決議の際には、積極的に意見を表明する。監査等委員会の当該基本方針は、必要に応じ見直しを行って代表取締役等と協議する、又は</a:t>
            </a:r>
            <a:r>
              <a:rPr kumimoji="1" lang="ja-JP" altLang="en-US" sz="2800" dirty="0">
                <a:solidFill>
                  <a:schemeClr val="accent5">
                    <a:lumMod val="75000"/>
                  </a:schemeClr>
                </a:solidFill>
              </a:rPr>
              <a:t>取締役会に審議を求める</a:t>
            </a:r>
            <a:r>
              <a:rPr kumimoji="1" lang="ja-JP" altLang="en-US" sz="2800" dirty="0"/>
              <a:t>。</a:t>
            </a:r>
          </a:p>
        </p:txBody>
      </p:sp>
      <p:sp>
        <p:nvSpPr>
          <p:cNvPr id="6" name="スライド番号プレースホルダー 5">
            <a:extLst>
              <a:ext uri="{FF2B5EF4-FFF2-40B4-BE49-F238E27FC236}">
                <a16:creationId xmlns:a16="http://schemas.microsoft.com/office/drawing/2014/main" id="{D9B6D135-A5C8-B506-06B2-7DA4F3CEDD43}"/>
              </a:ext>
            </a:extLst>
          </p:cNvPr>
          <p:cNvSpPr>
            <a:spLocks noGrp="1"/>
          </p:cNvSpPr>
          <p:nvPr>
            <p:ph type="sldNum" sz="quarter" idx="12"/>
          </p:nvPr>
        </p:nvSpPr>
        <p:spPr/>
        <p:txBody>
          <a:bodyPr/>
          <a:lstStyle/>
          <a:p>
            <a:pPr rtl="0"/>
            <a:fld id="{401CF334-2D5C-4859-84A6-CA7E6E43FAEB}" type="slidenum">
              <a:rPr lang="en-US" altLang="ja-JP" sz="2000" noProof="0" smtClean="0">
                <a:latin typeface="ＭＳ Ｐゴシック" panose="020B0600070205080204" pitchFamily="50" charset="-128"/>
                <a:ea typeface="ＭＳ Ｐゴシック" panose="020B0600070205080204" pitchFamily="50" charset="-128"/>
              </a:rPr>
              <a:t>13</a:t>
            </a:fld>
            <a:endParaRPr lang="ja-JP" altLang="en-US" sz="2000" noProof="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028297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47650" y="331470"/>
            <a:ext cx="11715750" cy="755650"/>
          </a:xfrm>
        </p:spPr>
        <p:txBody>
          <a:bodyPr rtlCol="0">
            <a:normAutofit fontScale="90000"/>
          </a:bodyPr>
          <a:lstStyle/>
          <a:p>
            <a:pPr rtl="0"/>
            <a:r>
              <a:rPr lang="ja-JP" altLang="en-US" dirty="0">
                <a:latin typeface="ＭＳ Ｐゴシック" panose="020B0600070205080204" pitchFamily="50" charset="-128"/>
                <a:ea typeface="ＭＳ Ｐゴシック" panose="020B0600070205080204" pitchFamily="50" charset="-128"/>
              </a:rPr>
              <a:t>２．内部統制システム基本方針の決定と監査</a:t>
            </a:r>
            <a:r>
              <a:rPr lang="ja-JP" altLang="en-US" sz="2200" dirty="0">
                <a:latin typeface="ＭＳ Ｐゴシック" panose="020B0600070205080204" pitchFamily="50" charset="-128"/>
                <a:ea typeface="ＭＳ Ｐゴシック" panose="020B0600070205080204" pitchFamily="50" charset="-128"/>
              </a:rPr>
              <a:t>（つづき）</a:t>
            </a:r>
          </a:p>
        </p:txBody>
      </p:sp>
      <p:sp>
        <p:nvSpPr>
          <p:cNvPr id="2" name="コンテンツ プレースホルダー 1"/>
          <p:cNvSpPr>
            <a:spLocks noGrp="1"/>
          </p:cNvSpPr>
          <p:nvPr>
            <p:ph idx="1"/>
          </p:nvPr>
        </p:nvSpPr>
        <p:spPr>
          <a:xfrm>
            <a:off x="476250" y="1149985"/>
            <a:ext cx="11042650" cy="641350"/>
          </a:xfrm>
        </p:spPr>
        <p:txBody>
          <a:bodyPr rtlCol="0">
            <a:normAutofit/>
          </a:bodyPr>
          <a:lstStyle/>
          <a:p>
            <a:pPr marL="0" indent="0" rtl="0">
              <a:buNone/>
            </a:pPr>
            <a:r>
              <a:rPr lang="ja-JP" altLang="en-US" sz="2400" dirty="0">
                <a:latin typeface="ＭＳ Ｐゴシック" panose="020B0600070205080204" pitchFamily="50" charset="-128"/>
                <a:ea typeface="ＭＳ Ｐゴシック" panose="020B0600070205080204" pitchFamily="50" charset="-128"/>
              </a:rPr>
              <a:t> 「監査等委員（会）職務確認書」 </a:t>
            </a:r>
            <a:r>
              <a:rPr lang="en-US" altLang="ja-JP" sz="2400" dirty="0">
                <a:latin typeface="ＭＳ Ｐゴシック" panose="020B0600070205080204" pitchFamily="50" charset="-128"/>
                <a:ea typeface="ＭＳ Ｐゴシック" panose="020B0600070205080204" pitchFamily="50" charset="-128"/>
              </a:rPr>
              <a:t>Ⅰ―</a:t>
            </a:r>
            <a:r>
              <a:rPr lang="ja-JP" altLang="en-US" sz="2400" dirty="0">
                <a:latin typeface="ＭＳ Ｐゴシック" panose="020B0600070205080204" pitchFamily="50" charset="-128"/>
                <a:ea typeface="ＭＳ Ｐゴシック" panose="020B0600070205080204" pitchFamily="50" charset="-128"/>
              </a:rPr>
              <a:t>１．監査等委員会の組織と運営方法 </a:t>
            </a:r>
            <a:r>
              <a:rPr lang="en-US" altLang="ja-JP" sz="2400" dirty="0">
                <a:latin typeface="ＭＳ Ｐゴシック" panose="020B0600070205080204" pitchFamily="50" charset="-128"/>
                <a:ea typeface="ＭＳ Ｐゴシック" panose="020B0600070205080204" pitchFamily="50" charset="-128"/>
              </a:rPr>
              <a:t>p.3</a:t>
            </a:r>
            <a:endParaRPr lang="ja-JP" altLang="en-US" sz="2400" dirty="0"/>
          </a:p>
        </p:txBody>
      </p:sp>
      <p:sp>
        <p:nvSpPr>
          <p:cNvPr id="4" name="テキスト ボックス 3">
            <a:extLst>
              <a:ext uri="{FF2B5EF4-FFF2-40B4-BE49-F238E27FC236}">
                <a16:creationId xmlns:a16="http://schemas.microsoft.com/office/drawing/2014/main" id="{06351AC1-2844-67B1-19FB-0CA6D6E8EAB7}"/>
              </a:ext>
            </a:extLst>
          </p:cNvPr>
          <p:cNvSpPr txBox="1"/>
          <p:nvPr/>
        </p:nvSpPr>
        <p:spPr>
          <a:xfrm>
            <a:off x="638175" y="2745085"/>
            <a:ext cx="11487150" cy="523220"/>
          </a:xfrm>
          <a:prstGeom prst="rect">
            <a:avLst/>
          </a:prstGeom>
          <a:noFill/>
          <a:ln>
            <a:noFill/>
          </a:ln>
        </p:spPr>
        <p:txBody>
          <a:bodyPr wrap="square" rtlCol="0">
            <a:spAutoFit/>
          </a:bodyPr>
          <a:lstStyle/>
          <a:p>
            <a:endParaRPr kumimoji="1" lang="ja-JP" altLang="en-US" sz="2800" dirty="0"/>
          </a:p>
        </p:txBody>
      </p:sp>
      <p:sp>
        <p:nvSpPr>
          <p:cNvPr id="5" name="テキスト ボックス 4">
            <a:extLst>
              <a:ext uri="{FF2B5EF4-FFF2-40B4-BE49-F238E27FC236}">
                <a16:creationId xmlns:a16="http://schemas.microsoft.com/office/drawing/2014/main" id="{A9B30BD0-E5E1-DF9E-E5A8-2300683C0768}"/>
              </a:ext>
            </a:extLst>
          </p:cNvPr>
          <p:cNvSpPr txBox="1"/>
          <p:nvPr/>
        </p:nvSpPr>
        <p:spPr>
          <a:xfrm>
            <a:off x="476250" y="1604537"/>
            <a:ext cx="11487150" cy="2677656"/>
          </a:xfrm>
          <a:prstGeom prst="rect">
            <a:avLst/>
          </a:prstGeom>
          <a:noFill/>
          <a:ln>
            <a:noFill/>
          </a:ln>
        </p:spPr>
        <p:txBody>
          <a:bodyPr wrap="square" rtlCol="0">
            <a:spAutoFit/>
          </a:bodyPr>
          <a:lstStyle/>
          <a:p>
            <a:r>
              <a:rPr kumimoji="1" lang="en-US" altLang="ja-JP" sz="2800" dirty="0"/>
              <a:t>[</a:t>
            </a:r>
            <a:r>
              <a:rPr kumimoji="1" lang="ja-JP" altLang="en-US" sz="2800" dirty="0"/>
              <a:t>確認事項</a:t>
            </a:r>
            <a:r>
              <a:rPr kumimoji="1" lang="en-US" altLang="ja-JP" sz="2800" dirty="0"/>
              <a:t>]</a:t>
            </a:r>
          </a:p>
          <a:p>
            <a:r>
              <a:rPr kumimoji="1" lang="en-US" altLang="ja-JP" sz="2800" dirty="0"/>
              <a:t>□</a:t>
            </a:r>
            <a:r>
              <a:rPr kumimoji="1" lang="ja-JP" altLang="en-US" sz="2800" dirty="0"/>
              <a:t>３．常勤の監査等委員設置の必要性の有無とその理由について慎重に審議した。</a:t>
            </a:r>
          </a:p>
          <a:p>
            <a:r>
              <a:rPr kumimoji="1" lang="ja-JP" altLang="en-US" sz="2800" dirty="0"/>
              <a:t>□４．常勤の監査等委員を設置する場合、常勤の監査等委員の選定を行った。常勤の監査等委員を設置しない場合、監査等の効率性、実効性に支障がないように監査等委員会としての対応策を慎重に検討した。</a:t>
            </a:r>
          </a:p>
        </p:txBody>
      </p:sp>
      <p:sp>
        <p:nvSpPr>
          <p:cNvPr id="7" name="スライド番号プレースホルダー 6">
            <a:extLst>
              <a:ext uri="{FF2B5EF4-FFF2-40B4-BE49-F238E27FC236}">
                <a16:creationId xmlns:a16="http://schemas.microsoft.com/office/drawing/2014/main" id="{36531A53-9471-FC14-4BF6-F62732E6790E}"/>
              </a:ext>
            </a:extLst>
          </p:cNvPr>
          <p:cNvSpPr>
            <a:spLocks noGrp="1"/>
          </p:cNvSpPr>
          <p:nvPr>
            <p:ph type="sldNum" sz="quarter" idx="12"/>
          </p:nvPr>
        </p:nvSpPr>
        <p:spPr/>
        <p:txBody>
          <a:bodyPr/>
          <a:lstStyle/>
          <a:p>
            <a:pPr rtl="0"/>
            <a:fld id="{401CF334-2D5C-4859-84A6-CA7E6E43FAEB}" type="slidenum">
              <a:rPr lang="en-US" altLang="ja-JP" sz="2000" noProof="0" smtClean="0">
                <a:latin typeface="ＭＳ Ｐゴシック" panose="020B0600070205080204" pitchFamily="50" charset="-128"/>
                <a:ea typeface="ＭＳ Ｐゴシック" panose="020B0600070205080204" pitchFamily="50" charset="-128"/>
              </a:rPr>
              <a:t>14</a:t>
            </a:fld>
            <a:endParaRPr lang="ja-JP" altLang="en-US" sz="2000" noProof="0" dirty="0">
              <a:latin typeface="ＭＳ Ｐゴシック" panose="020B0600070205080204" pitchFamily="50" charset="-128"/>
              <a:ea typeface="ＭＳ Ｐゴシック" panose="020B0600070205080204" pitchFamily="50" charset="-128"/>
            </a:endParaRPr>
          </a:p>
        </p:txBody>
      </p:sp>
      <p:sp>
        <p:nvSpPr>
          <p:cNvPr id="8" name="テキスト ボックス 7">
            <a:extLst>
              <a:ext uri="{FF2B5EF4-FFF2-40B4-BE49-F238E27FC236}">
                <a16:creationId xmlns:a16="http://schemas.microsoft.com/office/drawing/2014/main" id="{330C8039-4DDC-BFC2-0D64-47B77A926C12}"/>
              </a:ext>
            </a:extLst>
          </p:cNvPr>
          <p:cNvSpPr txBox="1"/>
          <p:nvPr/>
        </p:nvSpPr>
        <p:spPr>
          <a:xfrm>
            <a:off x="482600" y="4180344"/>
            <a:ext cx="11315700" cy="2677656"/>
          </a:xfrm>
          <a:prstGeom prst="rect">
            <a:avLst/>
          </a:prstGeom>
          <a:noFill/>
          <a:ln>
            <a:noFill/>
          </a:ln>
        </p:spPr>
        <p:txBody>
          <a:bodyPr wrap="square" rtlCol="0">
            <a:spAutoFit/>
          </a:bodyPr>
          <a:lstStyle/>
          <a:p>
            <a:r>
              <a:rPr kumimoji="1" lang="en-US" altLang="ja-JP" sz="2800" dirty="0"/>
              <a:t>[</a:t>
            </a:r>
            <a:r>
              <a:rPr kumimoji="1" lang="ja-JP" altLang="en-US" sz="2800" dirty="0"/>
              <a:t>説明</a:t>
            </a:r>
            <a:r>
              <a:rPr kumimoji="1" lang="en-US" altLang="ja-JP" sz="2800" dirty="0"/>
              <a:t>]</a:t>
            </a:r>
          </a:p>
          <a:p>
            <a:r>
              <a:rPr kumimoji="1" lang="ja-JP" altLang="en-US" sz="2800" dirty="0"/>
              <a:t>（常勤の監査等委員の選定）</a:t>
            </a:r>
          </a:p>
          <a:p>
            <a:r>
              <a:rPr kumimoji="1" lang="en-US" altLang="ja-JP" sz="2800" dirty="0"/>
              <a:t>(5)</a:t>
            </a:r>
            <a:r>
              <a:rPr kumimoji="1" lang="ja-JP" altLang="en-US" sz="2800" dirty="0"/>
              <a:t>監査等委員会が常勤の監査等委員を選定する場合、常勤の監査等委員は、監査等の環境の整備と社内の情報収集に努め、内部統制システムの構築・運用状況を日常的に監視、検証し、他の監査等委員と情報共有を図る。　（次のスライドに続く）</a:t>
            </a:r>
          </a:p>
        </p:txBody>
      </p:sp>
    </p:spTree>
    <p:extLst>
      <p:ext uri="{BB962C8B-B14F-4D97-AF65-F5344CB8AC3E}">
        <p14:creationId xmlns:p14="http://schemas.microsoft.com/office/powerpoint/2010/main" val="1712862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47650" y="331470"/>
            <a:ext cx="11747500" cy="755650"/>
          </a:xfrm>
        </p:spPr>
        <p:txBody>
          <a:bodyPr rtlCol="0">
            <a:normAutofit fontScale="90000"/>
          </a:bodyPr>
          <a:lstStyle/>
          <a:p>
            <a:pPr rtl="0"/>
            <a:r>
              <a:rPr lang="ja-JP" altLang="en-US" dirty="0">
                <a:latin typeface="ＭＳ Ｐゴシック" panose="020B0600070205080204" pitchFamily="50" charset="-128"/>
                <a:ea typeface="ＭＳ Ｐゴシック" panose="020B0600070205080204" pitchFamily="50" charset="-128"/>
              </a:rPr>
              <a:t>２．内部統制システム基本方針の決定と監査</a:t>
            </a:r>
            <a:r>
              <a:rPr lang="ja-JP" altLang="en-US" sz="2200" dirty="0">
                <a:latin typeface="ＭＳ Ｐゴシック" panose="020B0600070205080204" pitchFamily="50" charset="-128"/>
                <a:ea typeface="ＭＳ Ｐゴシック" panose="020B0600070205080204" pitchFamily="50" charset="-128"/>
              </a:rPr>
              <a:t>（つづき）</a:t>
            </a:r>
          </a:p>
        </p:txBody>
      </p:sp>
      <p:sp>
        <p:nvSpPr>
          <p:cNvPr id="2" name="コンテンツ プレースホルダー 1"/>
          <p:cNvSpPr>
            <a:spLocks noGrp="1"/>
          </p:cNvSpPr>
          <p:nvPr>
            <p:ph idx="1"/>
          </p:nvPr>
        </p:nvSpPr>
        <p:spPr>
          <a:xfrm>
            <a:off x="476250" y="1149985"/>
            <a:ext cx="11042650" cy="641350"/>
          </a:xfrm>
        </p:spPr>
        <p:txBody>
          <a:bodyPr rtlCol="0">
            <a:normAutofit fontScale="92500"/>
          </a:bodyPr>
          <a:lstStyle/>
          <a:p>
            <a:pPr marL="0" indent="0">
              <a:buNone/>
            </a:pPr>
            <a:r>
              <a:rPr lang="ja-JP" altLang="en-US" sz="3200" dirty="0">
                <a:latin typeface="ＭＳ Ｐゴシック" panose="020B0600070205080204" pitchFamily="50" charset="-128"/>
                <a:ea typeface="ＭＳ Ｐゴシック" panose="020B0600070205080204" pitchFamily="50" charset="-128"/>
              </a:rPr>
              <a:t> </a:t>
            </a:r>
            <a:r>
              <a:rPr lang="ja-JP" altLang="en-US" sz="2800" dirty="0">
                <a:latin typeface="ＭＳ Ｐゴシック" panose="020B0600070205080204" pitchFamily="50" charset="-128"/>
                <a:ea typeface="ＭＳ Ｐゴシック" panose="020B0600070205080204" pitchFamily="50" charset="-128"/>
              </a:rPr>
              <a:t> 「監査等委員（会）職務確認書」 </a:t>
            </a:r>
            <a:r>
              <a:rPr lang="en-US" altLang="ja-JP" sz="2800" dirty="0">
                <a:latin typeface="ＭＳ Ｐゴシック" panose="020B0600070205080204" pitchFamily="50" charset="-128"/>
                <a:ea typeface="ＭＳ Ｐゴシック" panose="020B0600070205080204" pitchFamily="50" charset="-128"/>
              </a:rPr>
              <a:t>Ⅰ―</a:t>
            </a:r>
            <a:r>
              <a:rPr lang="ja-JP" altLang="en-US" sz="2800" dirty="0">
                <a:latin typeface="ＭＳ Ｐゴシック" panose="020B0600070205080204" pitchFamily="50" charset="-128"/>
                <a:ea typeface="ＭＳ Ｐゴシック" panose="020B0600070205080204" pitchFamily="50" charset="-128"/>
              </a:rPr>
              <a:t>１．監査等委員会の組織と運営方法</a:t>
            </a:r>
            <a:endParaRPr lang="ja-JP" altLang="en-US" sz="2800" dirty="0"/>
          </a:p>
          <a:p>
            <a:pPr marL="0" indent="0" rtl="0">
              <a:buNone/>
            </a:pPr>
            <a:endParaRPr lang="ja-JP" altLang="en-US" sz="2800" dirty="0"/>
          </a:p>
        </p:txBody>
      </p:sp>
      <p:sp>
        <p:nvSpPr>
          <p:cNvPr id="4" name="テキスト ボックス 3">
            <a:extLst>
              <a:ext uri="{FF2B5EF4-FFF2-40B4-BE49-F238E27FC236}">
                <a16:creationId xmlns:a16="http://schemas.microsoft.com/office/drawing/2014/main" id="{06351AC1-2844-67B1-19FB-0CA6D6E8EAB7}"/>
              </a:ext>
            </a:extLst>
          </p:cNvPr>
          <p:cNvSpPr txBox="1"/>
          <p:nvPr/>
        </p:nvSpPr>
        <p:spPr>
          <a:xfrm>
            <a:off x="638175" y="2745085"/>
            <a:ext cx="11487150" cy="523220"/>
          </a:xfrm>
          <a:prstGeom prst="rect">
            <a:avLst/>
          </a:prstGeom>
          <a:noFill/>
          <a:ln>
            <a:noFill/>
          </a:ln>
        </p:spPr>
        <p:txBody>
          <a:bodyPr wrap="square" rtlCol="0">
            <a:spAutoFit/>
          </a:bodyPr>
          <a:lstStyle/>
          <a:p>
            <a:endParaRPr kumimoji="1" lang="ja-JP" altLang="en-US" sz="2800" dirty="0"/>
          </a:p>
        </p:txBody>
      </p:sp>
      <p:sp>
        <p:nvSpPr>
          <p:cNvPr id="7" name="スライド番号プレースホルダー 6">
            <a:extLst>
              <a:ext uri="{FF2B5EF4-FFF2-40B4-BE49-F238E27FC236}">
                <a16:creationId xmlns:a16="http://schemas.microsoft.com/office/drawing/2014/main" id="{36531A53-9471-FC14-4BF6-F62732E6790E}"/>
              </a:ext>
            </a:extLst>
          </p:cNvPr>
          <p:cNvSpPr>
            <a:spLocks noGrp="1"/>
          </p:cNvSpPr>
          <p:nvPr>
            <p:ph type="sldNum" sz="quarter" idx="12"/>
          </p:nvPr>
        </p:nvSpPr>
        <p:spPr>
          <a:xfrm>
            <a:off x="10642600" y="6404908"/>
            <a:ext cx="1016000" cy="365125"/>
          </a:xfrm>
        </p:spPr>
        <p:txBody>
          <a:bodyPr/>
          <a:lstStyle/>
          <a:p>
            <a:pPr rtl="0"/>
            <a:fld id="{401CF334-2D5C-4859-84A6-CA7E6E43FAEB}" type="slidenum">
              <a:rPr lang="en-US" altLang="ja-JP" sz="2000" noProof="0" smtClean="0">
                <a:latin typeface="ＭＳ Ｐゴシック" panose="020B0600070205080204" pitchFamily="50" charset="-128"/>
                <a:ea typeface="ＭＳ Ｐゴシック" panose="020B0600070205080204" pitchFamily="50" charset="-128"/>
              </a:rPr>
              <a:t>15</a:t>
            </a:fld>
            <a:endParaRPr lang="ja-JP" altLang="en-US" sz="2000" noProof="0" dirty="0">
              <a:latin typeface="ＭＳ Ｐゴシック" panose="020B0600070205080204" pitchFamily="50" charset="-128"/>
              <a:ea typeface="ＭＳ Ｐゴシック" panose="020B0600070205080204" pitchFamily="50" charset="-128"/>
            </a:endParaRPr>
          </a:p>
        </p:txBody>
      </p:sp>
      <p:sp>
        <p:nvSpPr>
          <p:cNvPr id="8" name="テキスト ボックス 7">
            <a:extLst>
              <a:ext uri="{FF2B5EF4-FFF2-40B4-BE49-F238E27FC236}">
                <a16:creationId xmlns:a16="http://schemas.microsoft.com/office/drawing/2014/main" id="{330C8039-4DDC-BFC2-0D64-47B77A926C12}"/>
              </a:ext>
            </a:extLst>
          </p:cNvPr>
          <p:cNvSpPr txBox="1"/>
          <p:nvPr/>
        </p:nvSpPr>
        <p:spPr>
          <a:xfrm>
            <a:off x="352425" y="1576844"/>
            <a:ext cx="11487150" cy="4401205"/>
          </a:xfrm>
          <a:prstGeom prst="rect">
            <a:avLst/>
          </a:prstGeom>
          <a:noFill/>
          <a:ln>
            <a:noFill/>
          </a:ln>
        </p:spPr>
        <p:txBody>
          <a:bodyPr wrap="square" rtlCol="0">
            <a:spAutoFit/>
          </a:bodyPr>
          <a:lstStyle/>
          <a:p>
            <a:r>
              <a:rPr kumimoji="1" lang="en-US" altLang="ja-JP" sz="2800" dirty="0"/>
              <a:t>[</a:t>
            </a:r>
            <a:r>
              <a:rPr kumimoji="1" lang="ja-JP" altLang="en-US" sz="2800" dirty="0"/>
              <a:t>説明</a:t>
            </a:r>
            <a:r>
              <a:rPr kumimoji="1" lang="en-US" altLang="ja-JP" sz="2800" dirty="0"/>
              <a:t>]</a:t>
            </a:r>
          </a:p>
          <a:p>
            <a:r>
              <a:rPr kumimoji="1" lang="ja-JP" altLang="en-US" sz="2800" dirty="0"/>
              <a:t>（常勤の監査等委員の選定）</a:t>
            </a:r>
            <a:r>
              <a:rPr kumimoji="1" lang="en-US" altLang="ja-JP" sz="2800" dirty="0"/>
              <a:t>(5)</a:t>
            </a:r>
            <a:r>
              <a:rPr kumimoji="1" lang="ja-JP" altLang="en-US" sz="2800" dirty="0"/>
              <a:t>　つづき</a:t>
            </a:r>
            <a:endParaRPr kumimoji="1" lang="en-US" altLang="ja-JP" sz="2800" dirty="0"/>
          </a:p>
          <a:p>
            <a:r>
              <a:rPr kumimoji="1" lang="ja-JP" altLang="en-US" sz="2800" dirty="0"/>
              <a:t>　常勤の監査等委員設置の義務付けが会社法に規定されていないことから、常勤の監査等委員を選定しない場合、監査等委員が行う情報収集や監査活動の範囲が限られ、内部統制システムの構築・運用状況を</a:t>
            </a:r>
            <a:r>
              <a:rPr kumimoji="1" lang="ja-JP" altLang="en-US" sz="2800" dirty="0">
                <a:solidFill>
                  <a:schemeClr val="accent5">
                    <a:lumMod val="75000"/>
                  </a:schemeClr>
                </a:solidFill>
              </a:rPr>
              <a:t>日常的に監視、検証できないおそれ</a:t>
            </a:r>
            <a:r>
              <a:rPr kumimoji="1" lang="ja-JP" altLang="en-US" sz="2800" dirty="0"/>
              <a:t>がある。</a:t>
            </a:r>
            <a:r>
              <a:rPr kumimoji="1" lang="ja-JP" altLang="en-US" sz="2800" dirty="0">
                <a:solidFill>
                  <a:schemeClr val="accent5">
                    <a:lumMod val="75000"/>
                  </a:schemeClr>
                </a:solidFill>
              </a:rPr>
              <a:t>監査等委員会の監査等職務の効率性、実効性に支障を生じさせないように方策を検討し実施する</a:t>
            </a:r>
            <a:r>
              <a:rPr kumimoji="1" lang="ja-JP" altLang="en-US" sz="2800" dirty="0"/>
              <a:t>ことが重要である。　なお、公開会社の場合、事業報告の会社役員に関する事項として「常勤の監査等委員の有無及びその理由」を記載しなければならない（会社規</a:t>
            </a:r>
            <a:r>
              <a:rPr kumimoji="1" lang="en-US" altLang="ja-JP" sz="2800" dirty="0"/>
              <a:t>121</a:t>
            </a:r>
            <a:r>
              <a:rPr kumimoji="1" lang="ja-JP" altLang="en-US" sz="2800" dirty="0"/>
              <a:t>十イ）。</a:t>
            </a:r>
          </a:p>
        </p:txBody>
      </p:sp>
    </p:spTree>
    <p:extLst>
      <p:ext uri="{BB962C8B-B14F-4D97-AF65-F5344CB8AC3E}">
        <p14:creationId xmlns:p14="http://schemas.microsoft.com/office/powerpoint/2010/main" val="3601737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47650" y="331470"/>
            <a:ext cx="11715750" cy="755650"/>
          </a:xfrm>
        </p:spPr>
        <p:txBody>
          <a:bodyPr rtlCol="0">
            <a:normAutofit fontScale="90000"/>
          </a:bodyPr>
          <a:lstStyle/>
          <a:p>
            <a:pPr rtl="0"/>
            <a:r>
              <a:rPr lang="ja-JP" altLang="en-US" dirty="0">
                <a:latin typeface="ＭＳ Ｐゴシック" panose="020B0600070205080204" pitchFamily="50" charset="-128"/>
                <a:ea typeface="ＭＳ Ｐゴシック" panose="020B0600070205080204" pitchFamily="50" charset="-128"/>
              </a:rPr>
              <a:t>２．内部統制システム基本方針の決定と監査</a:t>
            </a:r>
            <a:r>
              <a:rPr lang="ja-JP" altLang="en-US" sz="2200" dirty="0">
                <a:latin typeface="ＭＳ Ｐゴシック" panose="020B0600070205080204" pitchFamily="50" charset="-128"/>
                <a:ea typeface="ＭＳ Ｐゴシック" panose="020B0600070205080204" pitchFamily="50" charset="-128"/>
              </a:rPr>
              <a:t>（つづき）</a:t>
            </a:r>
          </a:p>
        </p:txBody>
      </p:sp>
      <p:sp>
        <p:nvSpPr>
          <p:cNvPr id="2" name="コンテンツ プレースホルダー 1"/>
          <p:cNvSpPr>
            <a:spLocks noGrp="1"/>
          </p:cNvSpPr>
          <p:nvPr>
            <p:ph idx="1"/>
          </p:nvPr>
        </p:nvSpPr>
        <p:spPr>
          <a:xfrm>
            <a:off x="476250" y="1149985"/>
            <a:ext cx="11042650" cy="641350"/>
          </a:xfrm>
        </p:spPr>
        <p:txBody>
          <a:bodyPr rtlCol="0">
            <a:normAutofit fontScale="77500" lnSpcReduction="20000"/>
          </a:bodyPr>
          <a:lstStyle/>
          <a:p>
            <a:pPr marL="0" indent="0" rtl="0">
              <a:buNone/>
            </a:pPr>
            <a:r>
              <a:rPr lang="ja-JP" altLang="en-US" sz="3200" dirty="0">
                <a:latin typeface="ＭＳ Ｐゴシック" panose="020B0600070205080204" pitchFamily="50" charset="-128"/>
                <a:ea typeface="ＭＳ Ｐゴシック" panose="020B0600070205080204" pitchFamily="50" charset="-128"/>
              </a:rPr>
              <a:t> 「監査等委員（会）職務確認書」</a:t>
            </a:r>
            <a:r>
              <a:rPr lang="en-US" altLang="ja-JP" sz="3200" dirty="0">
                <a:latin typeface="ＭＳ Ｐゴシック" panose="020B0600070205080204" pitchFamily="50" charset="-128"/>
                <a:ea typeface="ＭＳ Ｐゴシック" panose="020B0600070205080204" pitchFamily="50" charset="-128"/>
              </a:rPr>
              <a:t>Ⅱ</a:t>
            </a:r>
            <a:r>
              <a:rPr lang="ja-JP" altLang="en-US" sz="3200" dirty="0">
                <a:latin typeface="ＭＳ Ｐゴシック" panose="020B0600070205080204" pitchFamily="50" charset="-128"/>
                <a:ea typeface="ＭＳ Ｐゴシック" panose="020B0600070205080204" pitchFamily="50" charset="-128"/>
              </a:rPr>
              <a:t>．監査等委員会の監査の環境整備（つづき）</a:t>
            </a:r>
            <a:endParaRPr lang="ja-JP" altLang="en-US" dirty="0"/>
          </a:p>
        </p:txBody>
      </p:sp>
      <p:sp>
        <p:nvSpPr>
          <p:cNvPr id="4" name="テキスト ボックス 3">
            <a:extLst>
              <a:ext uri="{FF2B5EF4-FFF2-40B4-BE49-F238E27FC236}">
                <a16:creationId xmlns:a16="http://schemas.microsoft.com/office/drawing/2014/main" id="{06351AC1-2844-67B1-19FB-0CA6D6E8EAB7}"/>
              </a:ext>
            </a:extLst>
          </p:cNvPr>
          <p:cNvSpPr txBox="1"/>
          <p:nvPr/>
        </p:nvSpPr>
        <p:spPr>
          <a:xfrm>
            <a:off x="638175" y="2745085"/>
            <a:ext cx="11487150" cy="523220"/>
          </a:xfrm>
          <a:prstGeom prst="rect">
            <a:avLst/>
          </a:prstGeom>
          <a:noFill/>
          <a:ln>
            <a:noFill/>
          </a:ln>
        </p:spPr>
        <p:txBody>
          <a:bodyPr wrap="square" rtlCol="0">
            <a:spAutoFit/>
          </a:bodyPr>
          <a:lstStyle/>
          <a:p>
            <a:endParaRPr kumimoji="1" lang="ja-JP" altLang="en-US" sz="2800" dirty="0"/>
          </a:p>
        </p:txBody>
      </p:sp>
      <p:sp>
        <p:nvSpPr>
          <p:cNvPr id="10" name="テキスト ボックス 9">
            <a:extLst>
              <a:ext uri="{FF2B5EF4-FFF2-40B4-BE49-F238E27FC236}">
                <a16:creationId xmlns:a16="http://schemas.microsoft.com/office/drawing/2014/main" id="{A95BA2B6-897C-3EC0-39CE-1F3A370E2B8A}"/>
              </a:ext>
            </a:extLst>
          </p:cNvPr>
          <p:cNvSpPr txBox="1"/>
          <p:nvPr/>
        </p:nvSpPr>
        <p:spPr>
          <a:xfrm>
            <a:off x="476250" y="1673205"/>
            <a:ext cx="11487150" cy="4832092"/>
          </a:xfrm>
          <a:prstGeom prst="rect">
            <a:avLst/>
          </a:prstGeom>
          <a:noFill/>
          <a:ln>
            <a:noFill/>
          </a:ln>
        </p:spPr>
        <p:txBody>
          <a:bodyPr wrap="square" rtlCol="0">
            <a:spAutoFit/>
          </a:bodyPr>
          <a:lstStyle/>
          <a:p>
            <a:r>
              <a:rPr kumimoji="1" lang="ja-JP" altLang="en-US" sz="2800" dirty="0"/>
              <a:t>［説明］ </a:t>
            </a:r>
            <a:r>
              <a:rPr kumimoji="1" lang="en-US" altLang="ja-JP" sz="2800" dirty="0"/>
              <a:t>p.9</a:t>
            </a:r>
          </a:p>
          <a:p>
            <a:r>
              <a:rPr kumimoji="1" lang="ja-JP" altLang="en-US" sz="2800" dirty="0"/>
              <a:t>（内部監査部門等との連携）</a:t>
            </a:r>
          </a:p>
          <a:p>
            <a:r>
              <a:rPr kumimoji="1" lang="en-US" altLang="ja-JP" sz="2800" dirty="0"/>
              <a:t>(4)</a:t>
            </a:r>
            <a:r>
              <a:rPr kumimoji="1" lang="ja-JP" altLang="en-US" sz="2800" dirty="0"/>
              <a:t>監査等委員会は、当該会社又は企業集団の内部統制システムの構築・運用状況をモニタリングする内部監査部門等と日常的に緊密な連携を確保する。内部監査部門等から監査結果等の報告を適切な頻度で定期的に受け、必要と認めたときは、</a:t>
            </a:r>
            <a:r>
              <a:rPr kumimoji="1" lang="ja-JP" altLang="en-US" sz="2800" dirty="0">
                <a:solidFill>
                  <a:schemeClr val="accent5">
                    <a:lumMod val="75000"/>
                  </a:schemeClr>
                </a:solidFill>
              </a:rPr>
              <a:t>調査を求め、又は具体的な指示を出す</a:t>
            </a:r>
            <a:r>
              <a:rPr kumimoji="1" lang="ja-JP" altLang="en-US" sz="2800" dirty="0"/>
              <a:t>。また、内部監査部門等の独立性及び職務の実効性を監査することも必要であり、要員配置の状況、活動状況等を確認する。内部監査部門等について、</a:t>
            </a:r>
            <a:r>
              <a:rPr kumimoji="1" lang="ja-JP" altLang="en-US" sz="2800" dirty="0">
                <a:solidFill>
                  <a:schemeClr val="accent5">
                    <a:lumMod val="75000"/>
                  </a:schemeClr>
                </a:solidFill>
              </a:rPr>
              <a:t>補助使用人等に相当する体制</a:t>
            </a:r>
            <a:r>
              <a:rPr kumimoji="1" lang="ja-JP" altLang="en-US" sz="2800" dirty="0"/>
              <a:t>の確保が必要と判断した場合は、上述</a:t>
            </a:r>
            <a:r>
              <a:rPr kumimoji="1" lang="en-US" altLang="ja-JP" sz="2800" dirty="0"/>
              <a:t>(2)</a:t>
            </a:r>
            <a:r>
              <a:rPr kumimoji="1" lang="ja-JP" altLang="en-US" sz="2800" dirty="0"/>
              <a:t>の取締役会決議にその旨を含めるように</a:t>
            </a:r>
            <a:r>
              <a:rPr kumimoji="1" lang="ja-JP" altLang="en-US" sz="2800" dirty="0">
                <a:solidFill>
                  <a:schemeClr val="accent5">
                    <a:lumMod val="75000"/>
                  </a:schemeClr>
                </a:solidFill>
              </a:rPr>
              <a:t>取締役会に提案する</a:t>
            </a:r>
            <a:r>
              <a:rPr kumimoji="1" lang="ja-JP" altLang="en-US" sz="2800" dirty="0"/>
              <a:t>。</a:t>
            </a:r>
          </a:p>
        </p:txBody>
      </p:sp>
      <p:sp>
        <p:nvSpPr>
          <p:cNvPr id="6" name="スライド番号プレースホルダー 5">
            <a:extLst>
              <a:ext uri="{FF2B5EF4-FFF2-40B4-BE49-F238E27FC236}">
                <a16:creationId xmlns:a16="http://schemas.microsoft.com/office/drawing/2014/main" id="{A30F9F5E-DFC3-9E2A-D96A-BE124F1ED7DA}"/>
              </a:ext>
            </a:extLst>
          </p:cNvPr>
          <p:cNvSpPr>
            <a:spLocks noGrp="1"/>
          </p:cNvSpPr>
          <p:nvPr>
            <p:ph type="sldNum" sz="quarter" idx="12"/>
          </p:nvPr>
        </p:nvSpPr>
        <p:spPr>
          <a:xfrm>
            <a:off x="10459720" y="6356351"/>
            <a:ext cx="1229360" cy="365125"/>
          </a:xfrm>
        </p:spPr>
        <p:txBody>
          <a:bodyPr/>
          <a:lstStyle/>
          <a:p>
            <a:pPr rtl="0"/>
            <a:fld id="{401CF334-2D5C-4859-84A6-CA7E6E43FAEB}" type="slidenum">
              <a:rPr lang="en-US" altLang="ja-JP" sz="2000" noProof="0" smtClean="0">
                <a:latin typeface="ＭＳ Ｐゴシック" panose="020B0600070205080204" pitchFamily="50" charset="-128"/>
                <a:ea typeface="ＭＳ Ｐゴシック" panose="020B0600070205080204" pitchFamily="50" charset="-128"/>
              </a:rPr>
              <a:t>16</a:t>
            </a:fld>
            <a:endParaRPr lang="ja-JP" altLang="en-US" sz="2000" noProof="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343622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47650" y="331470"/>
            <a:ext cx="11728450" cy="755650"/>
          </a:xfrm>
        </p:spPr>
        <p:txBody>
          <a:bodyPr rtlCol="0">
            <a:normAutofit fontScale="90000"/>
          </a:bodyPr>
          <a:lstStyle/>
          <a:p>
            <a:pPr rtl="0"/>
            <a:r>
              <a:rPr lang="ja-JP" altLang="en-US" dirty="0">
                <a:latin typeface="ＭＳ Ｐゴシック" panose="020B0600070205080204" pitchFamily="50" charset="-128"/>
                <a:ea typeface="ＭＳ Ｐゴシック" panose="020B0600070205080204" pitchFamily="50" charset="-128"/>
              </a:rPr>
              <a:t>２．内部統制システム基本方針の決定と監査</a:t>
            </a:r>
            <a:r>
              <a:rPr lang="ja-JP" altLang="en-US" sz="2200" dirty="0">
                <a:latin typeface="ＭＳ Ｐゴシック" panose="020B0600070205080204" pitchFamily="50" charset="-128"/>
                <a:ea typeface="ＭＳ Ｐゴシック" panose="020B0600070205080204" pitchFamily="50" charset="-128"/>
              </a:rPr>
              <a:t>（つづき）</a:t>
            </a:r>
          </a:p>
        </p:txBody>
      </p:sp>
      <p:sp>
        <p:nvSpPr>
          <p:cNvPr id="2" name="コンテンツ プレースホルダー 1"/>
          <p:cNvSpPr>
            <a:spLocks noGrp="1"/>
          </p:cNvSpPr>
          <p:nvPr>
            <p:ph idx="1"/>
          </p:nvPr>
        </p:nvSpPr>
        <p:spPr>
          <a:xfrm>
            <a:off x="279400" y="1333816"/>
            <a:ext cx="11633200" cy="1346459"/>
          </a:xfrm>
        </p:spPr>
        <p:txBody>
          <a:bodyPr rtlCol="0">
            <a:normAutofit fontScale="92500" lnSpcReduction="20000"/>
          </a:bodyPr>
          <a:lstStyle/>
          <a:p>
            <a:pPr marL="0" indent="0">
              <a:buNone/>
            </a:pPr>
            <a:r>
              <a:rPr lang="ja-JP" altLang="en-US" sz="3000" dirty="0">
                <a:latin typeface="ＭＳ Ｐゴシック" panose="020B0600070205080204" pitchFamily="50" charset="-128"/>
                <a:ea typeface="ＭＳ Ｐゴシック" panose="020B0600070205080204" pitchFamily="50" charset="-128"/>
              </a:rPr>
              <a:t>＊日本監査役協会</a:t>
            </a:r>
            <a:r>
              <a:rPr lang="en-US" altLang="ja-JP" sz="3000" dirty="0">
                <a:latin typeface="ＭＳ Ｐゴシック" panose="020B0600070205080204" pitchFamily="50" charset="-128"/>
                <a:ea typeface="ＭＳ Ｐゴシック" panose="020B0600070205080204" pitchFamily="50" charset="-128"/>
              </a:rPr>
              <a:t>2023</a:t>
            </a:r>
            <a:r>
              <a:rPr lang="ja-JP" altLang="en-US" sz="3000" dirty="0">
                <a:latin typeface="ＭＳ Ｐゴシック" panose="020B0600070205080204" pitchFamily="50" charset="-128"/>
                <a:ea typeface="ＭＳ Ｐゴシック" panose="020B0600070205080204" pitchFamily="50" charset="-128"/>
              </a:rPr>
              <a:t>年</a:t>
            </a:r>
            <a:r>
              <a:rPr lang="en-US" altLang="ja-JP" sz="3000" dirty="0">
                <a:latin typeface="ＭＳ Ｐゴシック" panose="020B0600070205080204" pitchFamily="50" charset="-128"/>
                <a:ea typeface="ＭＳ Ｐゴシック" panose="020B0600070205080204" pitchFamily="50" charset="-128"/>
              </a:rPr>
              <a:t>2</a:t>
            </a:r>
            <a:r>
              <a:rPr lang="ja-JP" altLang="en-US" sz="3000" dirty="0">
                <a:latin typeface="ＭＳ Ｐゴシック" panose="020B0600070205080204" pitchFamily="50" charset="-128"/>
                <a:ea typeface="ＭＳ Ｐゴシック" panose="020B0600070205080204" pitchFamily="50" charset="-128"/>
              </a:rPr>
              <a:t>月</a:t>
            </a:r>
            <a:r>
              <a:rPr lang="en-US" altLang="ja-JP" sz="3000" dirty="0">
                <a:latin typeface="ＭＳ Ｐゴシック" panose="020B0600070205080204" pitchFamily="50" charset="-128"/>
                <a:ea typeface="ＭＳ Ｐゴシック" panose="020B0600070205080204" pitchFamily="50" charset="-128"/>
              </a:rPr>
              <a:t>17</a:t>
            </a:r>
            <a:r>
              <a:rPr lang="ja-JP" altLang="en-US" sz="3000" dirty="0">
                <a:latin typeface="ＭＳ Ｐゴシック" panose="020B0600070205080204" pitchFamily="50" charset="-128"/>
                <a:ea typeface="ＭＳ Ｐゴシック" panose="020B0600070205080204" pitchFamily="50" charset="-128"/>
              </a:rPr>
              <a:t>日公表のインターネット・アンケート集計より</a:t>
            </a:r>
            <a:endParaRPr lang="en-US" altLang="ja-JP" sz="3000" dirty="0">
              <a:latin typeface="ＭＳ Ｐゴシック" panose="020B0600070205080204" pitchFamily="50" charset="-128"/>
              <a:ea typeface="ＭＳ Ｐゴシック" panose="020B0600070205080204" pitchFamily="50" charset="-128"/>
            </a:endParaRPr>
          </a:p>
          <a:p>
            <a:pPr marL="0" indent="0">
              <a:buNone/>
            </a:pPr>
            <a:r>
              <a:rPr lang="ja-JP" altLang="en-US" sz="2800" dirty="0">
                <a:latin typeface="ＭＳ Ｐゴシック" panose="020B0600070205080204" pitchFamily="50" charset="-128"/>
                <a:ea typeface="ＭＳ Ｐゴシック" panose="020B0600070205080204" pitchFamily="50" charset="-128"/>
              </a:rPr>
              <a:t>    監査等委員会設置会社の会員社数</a:t>
            </a:r>
            <a:r>
              <a:rPr lang="en-US" altLang="ja-JP" sz="2800" dirty="0">
                <a:latin typeface="ＭＳ Ｐゴシック" panose="020B0600070205080204" pitchFamily="50" charset="-128"/>
                <a:ea typeface="ＭＳ Ｐゴシック" panose="020B0600070205080204" pitchFamily="50" charset="-128"/>
              </a:rPr>
              <a:t>1,287</a:t>
            </a:r>
            <a:r>
              <a:rPr lang="ja-JP" altLang="en-US" sz="2800" dirty="0">
                <a:latin typeface="ＭＳ Ｐゴシック" panose="020B0600070205080204" pitchFamily="50" charset="-128"/>
                <a:ea typeface="ＭＳ Ｐゴシック" panose="020B0600070205080204" pitchFamily="50" charset="-128"/>
              </a:rPr>
              <a:t>社：  アンケート有効回答数</a:t>
            </a:r>
            <a:r>
              <a:rPr lang="en-US" altLang="ja-JP" sz="2800" dirty="0">
                <a:latin typeface="ＭＳ Ｐゴシック" panose="020B0600070205080204" pitchFamily="50" charset="-128"/>
                <a:ea typeface="ＭＳ Ｐゴシック" panose="020B0600070205080204" pitchFamily="50" charset="-128"/>
              </a:rPr>
              <a:t>844</a:t>
            </a:r>
            <a:r>
              <a:rPr lang="ja-JP" altLang="en-US" sz="2800" dirty="0">
                <a:latin typeface="ＭＳ Ｐゴシック" panose="020B0600070205080204" pitchFamily="50" charset="-128"/>
                <a:ea typeface="ＭＳ Ｐゴシック" panose="020B0600070205080204" pitchFamily="50" charset="-128"/>
              </a:rPr>
              <a:t>社</a:t>
            </a:r>
          </a:p>
          <a:p>
            <a:pPr marL="0" indent="0">
              <a:buNone/>
            </a:pPr>
            <a:r>
              <a:rPr lang="ja-JP" altLang="en-US" sz="2800" dirty="0">
                <a:latin typeface="ＭＳ Ｐゴシック" panose="020B0600070205080204" pitchFamily="50" charset="-128"/>
                <a:ea typeface="ＭＳ Ｐゴシック" panose="020B0600070205080204" pitchFamily="50" charset="-128"/>
              </a:rPr>
              <a:t>    （</a:t>
            </a:r>
            <a:r>
              <a:rPr lang="en-US" altLang="ja-JP" sz="2800" dirty="0">
                <a:latin typeface="ＭＳ Ｐゴシック" panose="020B0600070205080204" pitchFamily="50" charset="-128"/>
                <a:ea typeface="ＭＳ Ｐゴシック" panose="020B0600070205080204" pitchFamily="50" charset="-128"/>
              </a:rPr>
              <a:t>2022</a:t>
            </a:r>
            <a:r>
              <a:rPr lang="ja-JP" altLang="en-US" sz="2800" dirty="0">
                <a:latin typeface="ＭＳ Ｐゴシック" panose="020B0600070205080204" pitchFamily="50" charset="-128"/>
                <a:ea typeface="ＭＳ Ｐゴシック" panose="020B0600070205080204" pitchFamily="50" charset="-128"/>
              </a:rPr>
              <a:t>年</a:t>
            </a:r>
            <a:r>
              <a:rPr lang="en-US" altLang="ja-JP" sz="2800" dirty="0">
                <a:latin typeface="ＭＳ Ｐゴシック" panose="020B0600070205080204" pitchFamily="50" charset="-128"/>
                <a:ea typeface="ＭＳ Ｐゴシック" panose="020B0600070205080204" pitchFamily="50" charset="-128"/>
              </a:rPr>
              <a:t>10</a:t>
            </a:r>
            <a:r>
              <a:rPr lang="ja-JP" altLang="en-US" sz="2800" dirty="0">
                <a:latin typeface="ＭＳ Ｐゴシック" panose="020B0600070205080204" pitchFamily="50" charset="-128"/>
                <a:ea typeface="ＭＳ Ｐゴシック" panose="020B0600070205080204" pitchFamily="50" charset="-128"/>
              </a:rPr>
              <a:t>月現在）</a:t>
            </a:r>
          </a:p>
          <a:p>
            <a:pPr marL="0" indent="0">
              <a:buNone/>
            </a:pPr>
            <a:endParaRPr lang="en-US" altLang="ja-JP" sz="3200" dirty="0">
              <a:latin typeface="ＭＳ Ｐゴシック" panose="020B0600070205080204" pitchFamily="50" charset="-128"/>
              <a:ea typeface="ＭＳ Ｐゴシック" panose="020B0600070205080204" pitchFamily="50" charset="-128"/>
            </a:endParaRPr>
          </a:p>
          <a:p>
            <a:pPr marL="0" indent="0">
              <a:buNone/>
            </a:pPr>
            <a:endParaRPr lang="en-US" altLang="ja-JP" sz="3200" dirty="0">
              <a:latin typeface="ＭＳ Ｐゴシック" panose="020B0600070205080204" pitchFamily="50" charset="-128"/>
              <a:ea typeface="ＭＳ Ｐゴシック" panose="020B0600070205080204" pitchFamily="50" charset="-128"/>
            </a:endParaRPr>
          </a:p>
          <a:p>
            <a:pPr marL="0" indent="0">
              <a:buNone/>
            </a:pPr>
            <a:endParaRPr lang="en-US" altLang="ja-JP" sz="3200" dirty="0">
              <a:latin typeface="ＭＳ Ｐゴシック" panose="020B0600070205080204" pitchFamily="50" charset="-128"/>
              <a:ea typeface="ＭＳ Ｐゴシック" panose="020B0600070205080204" pitchFamily="50" charset="-128"/>
            </a:endParaRPr>
          </a:p>
          <a:p>
            <a:pPr marL="0" indent="0">
              <a:buNone/>
            </a:pPr>
            <a:endParaRPr lang="en-US" altLang="ja-JP" sz="3200" dirty="0">
              <a:latin typeface="ＭＳ Ｐゴシック" panose="020B0600070205080204" pitchFamily="50" charset="-128"/>
              <a:ea typeface="ＭＳ Ｐゴシック" panose="020B0600070205080204" pitchFamily="50" charset="-128"/>
            </a:endParaRPr>
          </a:p>
          <a:p>
            <a:pPr marL="0" indent="0">
              <a:buNone/>
            </a:pPr>
            <a:endParaRPr lang="en-US" altLang="ja-JP" sz="3200" dirty="0">
              <a:latin typeface="ＭＳ Ｐゴシック" panose="020B0600070205080204" pitchFamily="50" charset="-128"/>
              <a:ea typeface="ＭＳ Ｐゴシック" panose="020B0600070205080204" pitchFamily="50" charset="-128"/>
            </a:endParaRPr>
          </a:p>
          <a:p>
            <a:pPr marL="0" indent="0">
              <a:buNone/>
            </a:pPr>
            <a:endParaRPr lang="ja-JP" altLang="en-US" sz="3200" dirty="0">
              <a:latin typeface="ＭＳ Ｐゴシック" panose="020B0600070205080204" pitchFamily="50" charset="-128"/>
              <a:ea typeface="ＭＳ Ｐゴシック" panose="020B0600070205080204" pitchFamily="50" charset="-128"/>
            </a:endParaRPr>
          </a:p>
          <a:p>
            <a:pPr marL="0" indent="0">
              <a:buNone/>
            </a:pPr>
            <a:endParaRPr lang="ja-JP" altLang="en-US" sz="2800" dirty="0"/>
          </a:p>
          <a:p>
            <a:pPr marL="0" indent="0" rtl="0">
              <a:buNone/>
            </a:pPr>
            <a:endParaRPr lang="ja-JP" altLang="en-US" sz="2800" dirty="0"/>
          </a:p>
        </p:txBody>
      </p:sp>
      <p:sp>
        <p:nvSpPr>
          <p:cNvPr id="4" name="テキスト ボックス 3">
            <a:extLst>
              <a:ext uri="{FF2B5EF4-FFF2-40B4-BE49-F238E27FC236}">
                <a16:creationId xmlns:a16="http://schemas.microsoft.com/office/drawing/2014/main" id="{06351AC1-2844-67B1-19FB-0CA6D6E8EAB7}"/>
              </a:ext>
            </a:extLst>
          </p:cNvPr>
          <p:cNvSpPr txBox="1"/>
          <p:nvPr/>
        </p:nvSpPr>
        <p:spPr>
          <a:xfrm>
            <a:off x="638175" y="2745085"/>
            <a:ext cx="11487150" cy="523220"/>
          </a:xfrm>
          <a:prstGeom prst="rect">
            <a:avLst/>
          </a:prstGeom>
          <a:noFill/>
          <a:ln>
            <a:noFill/>
          </a:ln>
        </p:spPr>
        <p:txBody>
          <a:bodyPr wrap="square" rtlCol="0">
            <a:spAutoFit/>
          </a:bodyPr>
          <a:lstStyle/>
          <a:p>
            <a:endParaRPr kumimoji="1" lang="ja-JP" altLang="en-US" sz="2800" dirty="0"/>
          </a:p>
        </p:txBody>
      </p:sp>
      <p:sp>
        <p:nvSpPr>
          <p:cNvPr id="7" name="スライド番号プレースホルダー 6">
            <a:extLst>
              <a:ext uri="{FF2B5EF4-FFF2-40B4-BE49-F238E27FC236}">
                <a16:creationId xmlns:a16="http://schemas.microsoft.com/office/drawing/2014/main" id="{36531A53-9471-FC14-4BF6-F62732E6790E}"/>
              </a:ext>
            </a:extLst>
          </p:cNvPr>
          <p:cNvSpPr>
            <a:spLocks noGrp="1"/>
          </p:cNvSpPr>
          <p:nvPr>
            <p:ph type="sldNum" sz="quarter" idx="12"/>
          </p:nvPr>
        </p:nvSpPr>
        <p:spPr>
          <a:xfrm>
            <a:off x="10642600" y="6404908"/>
            <a:ext cx="1016000" cy="365125"/>
          </a:xfrm>
        </p:spPr>
        <p:txBody>
          <a:bodyPr/>
          <a:lstStyle/>
          <a:p>
            <a:pPr rtl="0"/>
            <a:fld id="{401CF334-2D5C-4859-84A6-CA7E6E43FAEB}" type="slidenum">
              <a:rPr lang="en-US" altLang="ja-JP" sz="2000" noProof="0" smtClean="0">
                <a:latin typeface="ＭＳ Ｐゴシック" panose="020B0600070205080204" pitchFamily="50" charset="-128"/>
                <a:ea typeface="ＭＳ Ｐゴシック" panose="020B0600070205080204" pitchFamily="50" charset="-128"/>
              </a:rPr>
              <a:t>17</a:t>
            </a:fld>
            <a:endParaRPr lang="ja-JP" altLang="en-US" sz="2000" noProof="0" dirty="0">
              <a:latin typeface="ＭＳ Ｐゴシック" panose="020B0600070205080204" pitchFamily="50" charset="-128"/>
              <a:ea typeface="ＭＳ Ｐゴシック" panose="020B0600070205080204" pitchFamily="50" charset="-128"/>
            </a:endParaRPr>
          </a:p>
        </p:txBody>
      </p:sp>
      <p:sp>
        <p:nvSpPr>
          <p:cNvPr id="8" name="テキスト ボックス 7">
            <a:extLst>
              <a:ext uri="{FF2B5EF4-FFF2-40B4-BE49-F238E27FC236}">
                <a16:creationId xmlns:a16="http://schemas.microsoft.com/office/drawing/2014/main" id="{330C8039-4DDC-BFC2-0D64-47B77A926C12}"/>
              </a:ext>
            </a:extLst>
          </p:cNvPr>
          <p:cNvSpPr txBox="1"/>
          <p:nvPr/>
        </p:nvSpPr>
        <p:spPr>
          <a:xfrm>
            <a:off x="279400" y="2680275"/>
            <a:ext cx="11633200" cy="3970318"/>
          </a:xfrm>
          <a:prstGeom prst="rect">
            <a:avLst/>
          </a:prstGeom>
          <a:noFill/>
          <a:ln>
            <a:noFill/>
          </a:ln>
        </p:spPr>
        <p:txBody>
          <a:bodyPr wrap="square" rtlCol="0">
            <a:spAutoFit/>
          </a:bodyPr>
          <a:lstStyle/>
          <a:p>
            <a:r>
              <a:rPr kumimoji="1" lang="ja-JP" altLang="en-US" sz="2800" dirty="0"/>
              <a:t>常勤監査等委員のいる会社</a:t>
            </a:r>
            <a:r>
              <a:rPr kumimoji="1" lang="en-US" altLang="ja-JP" sz="2800" dirty="0"/>
              <a:t>(p.65)</a:t>
            </a:r>
          </a:p>
          <a:p>
            <a:r>
              <a:rPr kumimoji="1" lang="ja-JP" altLang="en-US" sz="2800" dirty="0"/>
              <a:t>　　           上場会社　 </a:t>
            </a:r>
            <a:r>
              <a:rPr kumimoji="1" lang="en-US" altLang="ja-JP" sz="2800" dirty="0"/>
              <a:t>705</a:t>
            </a:r>
            <a:r>
              <a:rPr kumimoji="1" lang="ja-JP" altLang="en-US" sz="2800" dirty="0"/>
              <a:t>社（</a:t>
            </a:r>
            <a:r>
              <a:rPr kumimoji="1" lang="en-US" altLang="ja-JP" sz="2800" dirty="0"/>
              <a:t>93.3%</a:t>
            </a:r>
            <a:r>
              <a:rPr kumimoji="1" lang="ja-JP" altLang="en-US" sz="2800" dirty="0"/>
              <a:t>）　　非上場会社　 </a:t>
            </a:r>
            <a:r>
              <a:rPr kumimoji="1" lang="en-US" altLang="ja-JP" sz="2800" dirty="0"/>
              <a:t>86</a:t>
            </a:r>
            <a:r>
              <a:rPr kumimoji="1" lang="ja-JP" altLang="en-US" sz="2800" dirty="0"/>
              <a:t>社（</a:t>
            </a:r>
            <a:r>
              <a:rPr kumimoji="1" lang="en-US" altLang="ja-JP" sz="2800" dirty="0"/>
              <a:t>97.7%</a:t>
            </a:r>
            <a:r>
              <a:rPr kumimoji="1" lang="ja-JP" altLang="en-US" sz="2800" dirty="0"/>
              <a:t>）</a:t>
            </a:r>
            <a:endParaRPr kumimoji="1" lang="en-US" altLang="ja-JP" sz="2800" dirty="0"/>
          </a:p>
          <a:p>
            <a:endParaRPr kumimoji="1" lang="ja-JP" altLang="en-US" sz="2800" dirty="0"/>
          </a:p>
          <a:p>
            <a:r>
              <a:rPr kumimoji="1" lang="ja-JP" altLang="en-US" sz="2800" dirty="0"/>
              <a:t>監査等委員会スタッフ</a:t>
            </a:r>
            <a:r>
              <a:rPr kumimoji="1" lang="en-US" altLang="ja-JP" sz="2800" dirty="0"/>
              <a:t>(p.76)</a:t>
            </a:r>
          </a:p>
          <a:p>
            <a:r>
              <a:rPr kumimoji="1" lang="ja-JP" altLang="en-US" sz="2800" dirty="0"/>
              <a:t>　いる　　上場会社　</a:t>
            </a:r>
            <a:r>
              <a:rPr kumimoji="1" lang="en-US" altLang="ja-JP" sz="2800" dirty="0"/>
              <a:t>441</a:t>
            </a:r>
            <a:r>
              <a:rPr kumimoji="1" lang="ja-JP" altLang="en-US" sz="2800" dirty="0"/>
              <a:t>社（</a:t>
            </a:r>
            <a:r>
              <a:rPr kumimoji="1" lang="en-US" altLang="ja-JP" sz="2800" dirty="0"/>
              <a:t>58.3%</a:t>
            </a:r>
            <a:r>
              <a:rPr kumimoji="1" lang="ja-JP" altLang="en-US" sz="2800" dirty="0"/>
              <a:t>）        非上場会社　</a:t>
            </a:r>
            <a:r>
              <a:rPr kumimoji="1" lang="en-US" altLang="ja-JP" sz="2800" dirty="0"/>
              <a:t>40</a:t>
            </a:r>
            <a:r>
              <a:rPr kumimoji="1" lang="ja-JP" altLang="en-US" sz="2800" dirty="0"/>
              <a:t>社（</a:t>
            </a:r>
            <a:r>
              <a:rPr kumimoji="1" lang="en-US" altLang="ja-JP" sz="2800" dirty="0"/>
              <a:t>45.5%</a:t>
            </a:r>
            <a:r>
              <a:rPr kumimoji="1" lang="ja-JP" altLang="en-US" sz="2800" dirty="0"/>
              <a:t>）</a:t>
            </a:r>
            <a:endParaRPr kumimoji="1" lang="en-US" altLang="ja-JP" sz="2800" dirty="0"/>
          </a:p>
          <a:p>
            <a:r>
              <a:rPr kumimoji="1" lang="ja-JP" altLang="en-US" sz="2800" dirty="0"/>
              <a:t>いる会社のスタッフ属性（上場・非上場合計）　</a:t>
            </a:r>
          </a:p>
          <a:p>
            <a:r>
              <a:rPr kumimoji="1" lang="ja-JP" altLang="en-US" sz="2800" dirty="0"/>
              <a:t>　専属のみ  </a:t>
            </a:r>
            <a:r>
              <a:rPr kumimoji="1" lang="en-US" altLang="ja-JP" sz="2800" dirty="0"/>
              <a:t>27.7%</a:t>
            </a:r>
            <a:r>
              <a:rPr kumimoji="1" lang="ja-JP" altLang="en-US" sz="2800" dirty="0"/>
              <a:t>　専属と兼務  </a:t>
            </a:r>
            <a:r>
              <a:rPr kumimoji="1" lang="en-US" altLang="ja-JP" sz="2800" dirty="0"/>
              <a:t>7.1%</a:t>
            </a:r>
            <a:r>
              <a:rPr kumimoji="1" lang="ja-JP" altLang="en-US" sz="2800" dirty="0"/>
              <a:t>　兼務スタッフのみ  </a:t>
            </a:r>
            <a:r>
              <a:rPr kumimoji="1" lang="en-US" altLang="ja-JP" sz="2800" dirty="0"/>
              <a:t>65.3%</a:t>
            </a:r>
          </a:p>
          <a:p>
            <a:r>
              <a:rPr kumimoji="1" lang="ja-JP" altLang="en-US" sz="2800" dirty="0"/>
              <a:t>スタッフ人事同意権（</a:t>
            </a:r>
            <a:r>
              <a:rPr kumimoji="1" lang="en-US" altLang="ja-JP" sz="2800" dirty="0"/>
              <a:t>2022</a:t>
            </a:r>
            <a:r>
              <a:rPr kumimoji="1" lang="ja-JP" altLang="en-US" sz="2800" dirty="0"/>
              <a:t>年度公表データから）</a:t>
            </a:r>
          </a:p>
          <a:p>
            <a:r>
              <a:rPr kumimoji="1" lang="ja-JP" altLang="en-US" sz="2800" dirty="0"/>
              <a:t>　専属・兼務ともに　</a:t>
            </a:r>
            <a:r>
              <a:rPr kumimoji="1" lang="en-US" altLang="ja-JP" sz="2800" dirty="0"/>
              <a:t>69.0%</a:t>
            </a:r>
            <a:r>
              <a:rPr kumimoji="1" lang="ja-JP" altLang="en-US" sz="2800" dirty="0"/>
              <a:t>、専属のみ　</a:t>
            </a:r>
            <a:r>
              <a:rPr kumimoji="1" lang="en-US" altLang="ja-JP" sz="2800" dirty="0"/>
              <a:t>6.5%</a:t>
            </a:r>
            <a:r>
              <a:rPr kumimoji="1" lang="ja-JP" altLang="en-US" sz="2800" dirty="0"/>
              <a:t>　ない　</a:t>
            </a:r>
            <a:r>
              <a:rPr kumimoji="1" lang="en-US" altLang="ja-JP" sz="2800" dirty="0"/>
              <a:t>24.5%</a:t>
            </a:r>
          </a:p>
        </p:txBody>
      </p:sp>
    </p:spTree>
    <p:extLst>
      <p:ext uri="{BB962C8B-B14F-4D97-AF65-F5344CB8AC3E}">
        <p14:creationId xmlns:p14="http://schemas.microsoft.com/office/powerpoint/2010/main" val="2033875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47650" y="331470"/>
            <a:ext cx="11728450" cy="755650"/>
          </a:xfrm>
        </p:spPr>
        <p:txBody>
          <a:bodyPr rtlCol="0">
            <a:normAutofit fontScale="90000"/>
          </a:bodyPr>
          <a:lstStyle/>
          <a:p>
            <a:pPr rtl="0"/>
            <a:r>
              <a:rPr lang="ja-JP" altLang="en-US" dirty="0">
                <a:latin typeface="ＭＳ Ｐゴシック" panose="020B0600070205080204" pitchFamily="50" charset="-128"/>
                <a:ea typeface="ＭＳ Ｐゴシック" panose="020B0600070205080204" pitchFamily="50" charset="-128"/>
              </a:rPr>
              <a:t>２．内部統制システム基本方針の決定と監査</a:t>
            </a:r>
            <a:r>
              <a:rPr lang="ja-JP" altLang="en-US" sz="2200" dirty="0">
                <a:latin typeface="ＭＳ Ｐゴシック" panose="020B0600070205080204" pitchFamily="50" charset="-128"/>
                <a:ea typeface="ＭＳ Ｐゴシック" panose="020B0600070205080204" pitchFamily="50" charset="-128"/>
              </a:rPr>
              <a:t>（つづき）</a:t>
            </a:r>
          </a:p>
        </p:txBody>
      </p:sp>
      <p:sp>
        <p:nvSpPr>
          <p:cNvPr id="2" name="コンテンツ プレースホルダー 1"/>
          <p:cNvSpPr>
            <a:spLocks noGrp="1"/>
          </p:cNvSpPr>
          <p:nvPr>
            <p:ph idx="1"/>
          </p:nvPr>
        </p:nvSpPr>
        <p:spPr>
          <a:xfrm>
            <a:off x="279400" y="1333817"/>
            <a:ext cx="11042650" cy="634683"/>
          </a:xfrm>
        </p:spPr>
        <p:txBody>
          <a:bodyPr rtlCol="0">
            <a:normAutofit/>
          </a:bodyPr>
          <a:lstStyle/>
          <a:p>
            <a:pPr marL="0" indent="0">
              <a:buNone/>
            </a:pPr>
            <a:r>
              <a:rPr lang="ja-JP" altLang="en-US" sz="3200" dirty="0">
                <a:latin typeface="ＭＳ Ｐゴシック" panose="020B0600070205080204" pitchFamily="50" charset="-128"/>
                <a:ea typeface="ＭＳ Ｐゴシック" panose="020B0600070205080204" pitchFamily="50" charset="-128"/>
              </a:rPr>
              <a:t>＊</a:t>
            </a:r>
            <a:r>
              <a:rPr lang="ja-JP" altLang="en-US" sz="2800" dirty="0">
                <a:latin typeface="ＭＳ Ｐゴシック" panose="020B0600070205080204" pitchFamily="50" charset="-128"/>
                <a:ea typeface="ＭＳ Ｐゴシック" panose="020B0600070205080204" pitchFamily="50" charset="-128"/>
              </a:rPr>
              <a:t>日本監査役協会</a:t>
            </a:r>
            <a:r>
              <a:rPr lang="en-US" altLang="ja-JP" sz="2800" dirty="0">
                <a:latin typeface="ＭＳ Ｐゴシック" panose="020B0600070205080204" pitchFamily="50" charset="-128"/>
                <a:ea typeface="ＭＳ Ｐゴシック" panose="020B0600070205080204" pitchFamily="50" charset="-128"/>
              </a:rPr>
              <a:t>2022</a:t>
            </a:r>
            <a:r>
              <a:rPr lang="ja-JP" altLang="en-US" sz="2800" dirty="0">
                <a:latin typeface="ＭＳ Ｐゴシック" panose="020B0600070205080204" pitchFamily="50" charset="-128"/>
                <a:ea typeface="ＭＳ Ｐゴシック" panose="020B0600070205080204" pitchFamily="50" charset="-128"/>
              </a:rPr>
              <a:t>年</a:t>
            </a:r>
            <a:r>
              <a:rPr lang="en-US" altLang="ja-JP" sz="2800" dirty="0">
                <a:latin typeface="ＭＳ Ｐゴシック" panose="020B0600070205080204" pitchFamily="50" charset="-128"/>
                <a:ea typeface="ＭＳ Ｐゴシック" panose="020B0600070205080204" pitchFamily="50" charset="-128"/>
              </a:rPr>
              <a:t>5</a:t>
            </a:r>
            <a:r>
              <a:rPr lang="ja-JP" altLang="en-US" sz="2800" dirty="0">
                <a:latin typeface="ＭＳ Ｐゴシック" panose="020B0600070205080204" pitchFamily="50" charset="-128"/>
                <a:ea typeface="ＭＳ Ｐゴシック" panose="020B0600070205080204" pitchFamily="50" charset="-128"/>
              </a:rPr>
              <a:t>月公表のインターネット・アンケート集計より</a:t>
            </a:r>
            <a:endParaRPr lang="en-US" altLang="ja-JP" sz="2800" dirty="0">
              <a:latin typeface="ＭＳ Ｐゴシック" panose="020B0600070205080204" pitchFamily="50" charset="-128"/>
              <a:ea typeface="ＭＳ Ｐゴシック" panose="020B0600070205080204" pitchFamily="50" charset="-128"/>
            </a:endParaRPr>
          </a:p>
          <a:p>
            <a:pPr marL="0" indent="0">
              <a:buNone/>
            </a:pPr>
            <a:endParaRPr lang="ja-JP" altLang="en-US" sz="3200" dirty="0">
              <a:latin typeface="ＭＳ Ｐゴシック" panose="020B0600070205080204" pitchFamily="50" charset="-128"/>
              <a:ea typeface="ＭＳ Ｐゴシック" panose="020B0600070205080204" pitchFamily="50" charset="-128"/>
            </a:endParaRPr>
          </a:p>
          <a:p>
            <a:pPr marL="0" indent="0">
              <a:buNone/>
            </a:pPr>
            <a:endParaRPr lang="ja-JP" altLang="en-US" sz="2800" dirty="0"/>
          </a:p>
          <a:p>
            <a:pPr marL="0" indent="0" rtl="0">
              <a:buNone/>
            </a:pPr>
            <a:endParaRPr lang="ja-JP" altLang="en-US" sz="2800" dirty="0"/>
          </a:p>
        </p:txBody>
      </p:sp>
      <p:sp>
        <p:nvSpPr>
          <p:cNvPr id="4" name="テキスト ボックス 3">
            <a:extLst>
              <a:ext uri="{FF2B5EF4-FFF2-40B4-BE49-F238E27FC236}">
                <a16:creationId xmlns:a16="http://schemas.microsoft.com/office/drawing/2014/main" id="{06351AC1-2844-67B1-19FB-0CA6D6E8EAB7}"/>
              </a:ext>
            </a:extLst>
          </p:cNvPr>
          <p:cNvSpPr txBox="1"/>
          <p:nvPr/>
        </p:nvSpPr>
        <p:spPr>
          <a:xfrm>
            <a:off x="638175" y="2745085"/>
            <a:ext cx="11487150" cy="523220"/>
          </a:xfrm>
          <a:prstGeom prst="rect">
            <a:avLst/>
          </a:prstGeom>
          <a:noFill/>
          <a:ln>
            <a:noFill/>
          </a:ln>
        </p:spPr>
        <p:txBody>
          <a:bodyPr wrap="square" rtlCol="0">
            <a:spAutoFit/>
          </a:bodyPr>
          <a:lstStyle/>
          <a:p>
            <a:endParaRPr kumimoji="1" lang="ja-JP" altLang="en-US" sz="2800" dirty="0"/>
          </a:p>
        </p:txBody>
      </p:sp>
      <p:sp>
        <p:nvSpPr>
          <p:cNvPr id="7" name="スライド番号プレースホルダー 6">
            <a:extLst>
              <a:ext uri="{FF2B5EF4-FFF2-40B4-BE49-F238E27FC236}">
                <a16:creationId xmlns:a16="http://schemas.microsoft.com/office/drawing/2014/main" id="{36531A53-9471-FC14-4BF6-F62732E6790E}"/>
              </a:ext>
            </a:extLst>
          </p:cNvPr>
          <p:cNvSpPr>
            <a:spLocks noGrp="1"/>
          </p:cNvSpPr>
          <p:nvPr>
            <p:ph type="sldNum" sz="quarter" idx="12"/>
          </p:nvPr>
        </p:nvSpPr>
        <p:spPr>
          <a:xfrm>
            <a:off x="10642600" y="6404908"/>
            <a:ext cx="1016000" cy="365125"/>
          </a:xfrm>
        </p:spPr>
        <p:txBody>
          <a:bodyPr/>
          <a:lstStyle/>
          <a:p>
            <a:pPr rtl="0"/>
            <a:fld id="{401CF334-2D5C-4859-84A6-CA7E6E43FAEB}" type="slidenum">
              <a:rPr lang="en-US" altLang="ja-JP" sz="2000" noProof="0" smtClean="0">
                <a:latin typeface="ＭＳ Ｐゴシック" panose="020B0600070205080204" pitchFamily="50" charset="-128"/>
                <a:ea typeface="ＭＳ Ｐゴシック" panose="020B0600070205080204" pitchFamily="50" charset="-128"/>
              </a:rPr>
              <a:t>18</a:t>
            </a:fld>
            <a:endParaRPr lang="ja-JP" altLang="en-US" sz="2000" noProof="0" dirty="0">
              <a:latin typeface="ＭＳ Ｐゴシック" panose="020B0600070205080204" pitchFamily="50" charset="-128"/>
              <a:ea typeface="ＭＳ Ｐゴシック" panose="020B0600070205080204" pitchFamily="50" charset="-128"/>
            </a:endParaRPr>
          </a:p>
        </p:txBody>
      </p:sp>
      <p:sp>
        <p:nvSpPr>
          <p:cNvPr id="8" name="テキスト ボックス 7">
            <a:extLst>
              <a:ext uri="{FF2B5EF4-FFF2-40B4-BE49-F238E27FC236}">
                <a16:creationId xmlns:a16="http://schemas.microsoft.com/office/drawing/2014/main" id="{330C8039-4DDC-BFC2-0D64-47B77A926C12}"/>
              </a:ext>
            </a:extLst>
          </p:cNvPr>
          <p:cNvSpPr txBox="1"/>
          <p:nvPr/>
        </p:nvSpPr>
        <p:spPr>
          <a:xfrm>
            <a:off x="279400" y="1968500"/>
            <a:ext cx="11487150" cy="4401205"/>
          </a:xfrm>
          <a:prstGeom prst="rect">
            <a:avLst/>
          </a:prstGeom>
          <a:noFill/>
          <a:ln>
            <a:noFill/>
          </a:ln>
        </p:spPr>
        <p:txBody>
          <a:bodyPr wrap="square" rtlCol="0">
            <a:spAutoFit/>
          </a:bodyPr>
          <a:lstStyle/>
          <a:p>
            <a:r>
              <a:rPr kumimoji="1" lang="ja-JP" altLang="en-US" sz="2800" dirty="0"/>
              <a:t>内部監査部門　部門長への人事同意権（上場</a:t>
            </a:r>
            <a:r>
              <a:rPr kumimoji="1" lang="en-US" altLang="ja-JP" sz="2800" dirty="0"/>
              <a:t>625</a:t>
            </a:r>
            <a:r>
              <a:rPr kumimoji="1" lang="ja-JP" altLang="en-US" sz="2800" dirty="0"/>
              <a:t>社  非上場</a:t>
            </a:r>
            <a:r>
              <a:rPr kumimoji="1" lang="en-US" altLang="ja-JP" sz="2800" dirty="0"/>
              <a:t>71</a:t>
            </a:r>
            <a:r>
              <a:rPr kumimoji="1" lang="ja-JP" altLang="en-US" sz="2800" dirty="0"/>
              <a:t>社）</a:t>
            </a:r>
            <a:r>
              <a:rPr kumimoji="1" lang="en-US" altLang="ja-JP" sz="2800" dirty="0"/>
              <a:t>(p.33)</a:t>
            </a:r>
          </a:p>
          <a:p>
            <a:r>
              <a:rPr kumimoji="1" lang="ja-JP" altLang="en-US" sz="2800" dirty="0"/>
              <a:t>　あり　　　　　　　上場会社　</a:t>
            </a:r>
            <a:r>
              <a:rPr kumimoji="1" lang="en-US" altLang="ja-JP" sz="2800" dirty="0"/>
              <a:t>22.7%   </a:t>
            </a:r>
            <a:r>
              <a:rPr kumimoji="1" lang="ja-JP" altLang="en-US" sz="2800" dirty="0"/>
              <a:t>非上場会社　</a:t>
            </a:r>
            <a:r>
              <a:rPr kumimoji="1" lang="en-US" altLang="ja-JP" sz="2800" dirty="0"/>
              <a:t>15.5%</a:t>
            </a:r>
          </a:p>
          <a:p>
            <a:r>
              <a:rPr kumimoji="1" lang="ja-JP" altLang="en-US" sz="2800" dirty="0"/>
              <a:t>　意見表明している　　　　　　</a:t>
            </a:r>
            <a:r>
              <a:rPr kumimoji="1" lang="en-US" altLang="ja-JP" sz="2800" dirty="0"/>
              <a:t>35.7%                           31.0%</a:t>
            </a:r>
          </a:p>
          <a:p>
            <a:r>
              <a:rPr kumimoji="1" lang="en-US" altLang="ja-JP" sz="2800" dirty="0"/>
              <a:t>     </a:t>
            </a:r>
            <a:r>
              <a:rPr kumimoji="1" lang="ja-JP" altLang="en-US" sz="2800" dirty="0"/>
              <a:t>なし　　　　　　　　　　　   </a:t>
            </a:r>
            <a:r>
              <a:rPr kumimoji="1" lang="en-US" altLang="ja-JP" sz="2800" dirty="0"/>
              <a:t>41.6%                           53.5%</a:t>
            </a:r>
          </a:p>
          <a:p>
            <a:r>
              <a:rPr kumimoji="1" lang="ja-JP" altLang="en-US" sz="2800" dirty="0"/>
              <a:t>　　　</a:t>
            </a:r>
            <a:endParaRPr kumimoji="1" lang="en-US" altLang="ja-JP" sz="2800" dirty="0"/>
          </a:p>
          <a:p>
            <a:r>
              <a:rPr kumimoji="1" lang="ja-JP" altLang="en-US" sz="2800" dirty="0"/>
              <a:t>参考：監査役（会）設置会社 </a:t>
            </a:r>
            <a:r>
              <a:rPr kumimoji="1" lang="en-US" altLang="ja-JP" sz="2800" dirty="0"/>
              <a:t>(</a:t>
            </a:r>
            <a:r>
              <a:rPr kumimoji="1" lang="ja-JP" altLang="en-US" sz="2800" dirty="0"/>
              <a:t>上場</a:t>
            </a:r>
            <a:r>
              <a:rPr kumimoji="1" lang="en-US" altLang="ja-JP" sz="2800" dirty="0"/>
              <a:t>1342</a:t>
            </a:r>
            <a:r>
              <a:rPr kumimoji="1" lang="ja-JP" altLang="en-US" sz="2800" dirty="0"/>
              <a:t>社  非上場</a:t>
            </a:r>
            <a:r>
              <a:rPr kumimoji="1" lang="en-US" altLang="ja-JP" sz="2800" dirty="0"/>
              <a:t>1603</a:t>
            </a:r>
            <a:r>
              <a:rPr kumimoji="1" lang="ja-JP" altLang="en-US" sz="2800" dirty="0"/>
              <a:t>社）</a:t>
            </a:r>
            <a:r>
              <a:rPr kumimoji="1" lang="en-US" altLang="ja-JP" sz="2800" dirty="0"/>
              <a:t>(p.36)</a:t>
            </a:r>
          </a:p>
          <a:p>
            <a:r>
              <a:rPr kumimoji="1" lang="ja-JP" altLang="en-US" sz="2800" dirty="0"/>
              <a:t>    あり　　　　　　　上場会社　  </a:t>
            </a:r>
            <a:r>
              <a:rPr kumimoji="1" lang="en-US" altLang="ja-JP" sz="2800" dirty="0"/>
              <a:t>7.3%   </a:t>
            </a:r>
            <a:r>
              <a:rPr kumimoji="1" lang="ja-JP" altLang="en-US" sz="2800" dirty="0"/>
              <a:t>非上場会社　  </a:t>
            </a:r>
            <a:r>
              <a:rPr kumimoji="1" lang="en-US" altLang="ja-JP" sz="2800" dirty="0"/>
              <a:t>5.0%</a:t>
            </a:r>
          </a:p>
          <a:p>
            <a:r>
              <a:rPr kumimoji="1" lang="ja-JP" altLang="en-US" sz="2800" dirty="0"/>
              <a:t>　意見表明している　　　　　　</a:t>
            </a:r>
            <a:r>
              <a:rPr kumimoji="1" lang="en-US" altLang="ja-JP" sz="2800" dirty="0"/>
              <a:t>36.2%                           32.8%</a:t>
            </a:r>
          </a:p>
          <a:p>
            <a:r>
              <a:rPr kumimoji="1" lang="en-US" altLang="ja-JP" sz="2800" dirty="0"/>
              <a:t>     </a:t>
            </a:r>
            <a:r>
              <a:rPr kumimoji="1" lang="ja-JP" altLang="en-US" sz="2800" dirty="0"/>
              <a:t>なし　　　　　　　　　　　   </a:t>
            </a:r>
            <a:r>
              <a:rPr kumimoji="1" lang="en-US" altLang="ja-JP" sz="2800" dirty="0"/>
              <a:t>56.5%                           62.2%</a:t>
            </a:r>
            <a:r>
              <a:rPr kumimoji="1" lang="ja-JP" altLang="en-US" sz="2800" dirty="0"/>
              <a:t>　</a:t>
            </a:r>
            <a:endParaRPr kumimoji="1" lang="en-US" altLang="ja-JP" sz="2800" dirty="0"/>
          </a:p>
          <a:p>
            <a:endParaRPr kumimoji="1" lang="en-US" altLang="ja-JP" sz="2800" dirty="0"/>
          </a:p>
        </p:txBody>
      </p:sp>
    </p:spTree>
    <p:extLst>
      <p:ext uri="{BB962C8B-B14F-4D97-AF65-F5344CB8AC3E}">
        <p14:creationId xmlns:p14="http://schemas.microsoft.com/office/powerpoint/2010/main" val="1548378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47650" y="331470"/>
            <a:ext cx="11728450" cy="755650"/>
          </a:xfrm>
        </p:spPr>
        <p:txBody>
          <a:bodyPr rtlCol="0">
            <a:normAutofit fontScale="90000"/>
          </a:bodyPr>
          <a:lstStyle/>
          <a:p>
            <a:pPr rtl="0"/>
            <a:r>
              <a:rPr lang="ja-JP" altLang="en-US" dirty="0">
                <a:latin typeface="ＭＳ Ｐゴシック" panose="020B0600070205080204" pitchFamily="50" charset="-128"/>
                <a:ea typeface="ＭＳ Ｐゴシック" panose="020B0600070205080204" pitchFamily="50" charset="-128"/>
              </a:rPr>
              <a:t>２．内部統制システム基本方針の決定と監査</a:t>
            </a:r>
            <a:r>
              <a:rPr lang="ja-JP" altLang="en-US" sz="2200" dirty="0">
                <a:latin typeface="ＭＳ Ｐゴシック" panose="020B0600070205080204" pitchFamily="50" charset="-128"/>
                <a:ea typeface="ＭＳ Ｐゴシック" panose="020B0600070205080204" pitchFamily="50" charset="-128"/>
              </a:rPr>
              <a:t>（＃）</a:t>
            </a:r>
          </a:p>
        </p:txBody>
      </p:sp>
      <p:sp>
        <p:nvSpPr>
          <p:cNvPr id="2" name="コンテンツ プレースホルダー 1"/>
          <p:cNvSpPr>
            <a:spLocks noGrp="1"/>
          </p:cNvSpPr>
          <p:nvPr>
            <p:ph idx="1"/>
          </p:nvPr>
        </p:nvSpPr>
        <p:spPr>
          <a:xfrm>
            <a:off x="279400" y="1333817"/>
            <a:ext cx="11042650" cy="634683"/>
          </a:xfrm>
        </p:spPr>
        <p:txBody>
          <a:bodyPr rtlCol="0">
            <a:normAutofit/>
          </a:bodyPr>
          <a:lstStyle/>
          <a:p>
            <a:pPr marL="0" indent="0">
              <a:buNone/>
            </a:pPr>
            <a:r>
              <a:rPr lang="ja-JP" altLang="en-US" sz="3200" dirty="0">
                <a:latin typeface="ＭＳ Ｐゴシック" panose="020B0600070205080204" pitchFamily="50" charset="-128"/>
                <a:ea typeface="ＭＳ Ｐゴシック" panose="020B0600070205080204" pitchFamily="50" charset="-128"/>
              </a:rPr>
              <a:t>＊</a:t>
            </a:r>
            <a:r>
              <a:rPr lang="ja-JP" altLang="en-US" sz="2800" dirty="0">
                <a:latin typeface="ＭＳ Ｐゴシック" panose="020B0600070205080204" pitchFamily="50" charset="-128"/>
                <a:ea typeface="ＭＳ Ｐゴシック" panose="020B0600070205080204" pitchFamily="50" charset="-128"/>
              </a:rPr>
              <a:t>日本監査役協会</a:t>
            </a:r>
            <a:r>
              <a:rPr lang="en-US" altLang="ja-JP" sz="2800" dirty="0">
                <a:latin typeface="ＭＳ Ｐゴシック" panose="020B0600070205080204" pitchFamily="50" charset="-128"/>
                <a:ea typeface="ＭＳ Ｐゴシック" panose="020B0600070205080204" pitchFamily="50" charset="-128"/>
              </a:rPr>
              <a:t>2022</a:t>
            </a:r>
            <a:r>
              <a:rPr lang="ja-JP" altLang="en-US" sz="2800" dirty="0">
                <a:latin typeface="ＭＳ Ｐゴシック" panose="020B0600070205080204" pitchFamily="50" charset="-128"/>
                <a:ea typeface="ＭＳ Ｐゴシック" panose="020B0600070205080204" pitchFamily="50" charset="-128"/>
              </a:rPr>
              <a:t>年</a:t>
            </a:r>
            <a:r>
              <a:rPr lang="en-US" altLang="ja-JP" sz="2800" dirty="0">
                <a:latin typeface="ＭＳ Ｐゴシック" panose="020B0600070205080204" pitchFamily="50" charset="-128"/>
                <a:ea typeface="ＭＳ Ｐゴシック" panose="020B0600070205080204" pitchFamily="50" charset="-128"/>
              </a:rPr>
              <a:t>5</a:t>
            </a:r>
            <a:r>
              <a:rPr lang="ja-JP" altLang="en-US" sz="2800" dirty="0">
                <a:latin typeface="ＭＳ Ｐゴシック" panose="020B0600070205080204" pitchFamily="50" charset="-128"/>
                <a:ea typeface="ＭＳ Ｐゴシック" panose="020B0600070205080204" pitchFamily="50" charset="-128"/>
              </a:rPr>
              <a:t>月公表のインターネット・アンケート集計より</a:t>
            </a:r>
            <a:endParaRPr lang="en-US" altLang="ja-JP" sz="2800" dirty="0">
              <a:latin typeface="ＭＳ Ｐゴシック" panose="020B0600070205080204" pitchFamily="50" charset="-128"/>
              <a:ea typeface="ＭＳ Ｐゴシック" panose="020B0600070205080204" pitchFamily="50" charset="-128"/>
            </a:endParaRPr>
          </a:p>
          <a:p>
            <a:pPr marL="0" indent="0">
              <a:buNone/>
            </a:pPr>
            <a:endParaRPr lang="ja-JP" altLang="en-US" sz="3200" dirty="0">
              <a:latin typeface="ＭＳ Ｐゴシック" panose="020B0600070205080204" pitchFamily="50" charset="-128"/>
              <a:ea typeface="ＭＳ Ｐゴシック" panose="020B0600070205080204" pitchFamily="50" charset="-128"/>
            </a:endParaRPr>
          </a:p>
          <a:p>
            <a:pPr marL="0" indent="0">
              <a:buNone/>
            </a:pPr>
            <a:endParaRPr lang="ja-JP" altLang="en-US" sz="2800" dirty="0"/>
          </a:p>
          <a:p>
            <a:pPr marL="0" indent="0" rtl="0">
              <a:buNone/>
            </a:pPr>
            <a:endParaRPr lang="ja-JP" altLang="en-US" sz="2800" dirty="0"/>
          </a:p>
        </p:txBody>
      </p:sp>
      <p:sp>
        <p:nvSpPr>
          <p:cNvPr id="4" name="テキスト ボックス 3">
            <a:extLst>
              <a:ext uri="{FF2B5EF4-FFF2-40B4-BE49-F238E27FC236}">
                <a16:creationId xmlns:a16="http://schemas.microsoft.com/office/drawing/2014/main" id="{06351AC1-2844-67B1-19FB-0CA6D6E8EAB7}"/>
              </a:ext>
            </a:extLst>
          </p:cNvPr>
          <p:cNvSpPr txBox="1"/>
          <p:nvPr/>
        </p:nvSpPr>
        <p:spPr>
          <a:xfrm>
            <a:off x="638175" y="2745085"/>
            <a:ext cx="11487150" cy="523220"/>
          </a:xfrm>
          <a:prstGeom prst="rect">
            <a:avLst/>
          </a:prstGeom>
          <a:noFill/>
          <a:ln>
            <a:noFill/>
          </a:ln>
        </p:spPr>
        <p:txBody>
          <a:bodyPr wrap="square" rtlCol="0">
            <a:spAutoFit/>
          </a:bodyPr>
          <a:lstStyle/>
          <a:p>
            <a:endParaRPr kumimoji="1" lang="ja-JP" altLang="en-US" sz="2800" dirty="0"/>
          </a:p>
        </p:txBody>
      </p:sp>
      <p:sp>
        <p:nvSpPr>
          <p:cNvPr id="7" name="スライド番号プレースホルダー 6">
            <a:extLst>
              <a:ext uri="{FF2B5EF4-FFF2-40B4-BE49-F238E27FC236}">
                <a16:creationId xmlns:a16="http://schemas.microsoft.com/office/drawing/2014/main" id="{36531A53-9471-FC14-4BF6-F62732E6790E}"/>
              </a:ext>
            </a:extLst>
          </p:cNvPr>
          <p:cNvSpPr>
            <a:spLocks noGrp="1"/>
          </p:cNvSpPr>
          <p:nvPr>
            <p:ph type="sldNum" sz="quarter" idx="12"/>
          </p:nvPr>
        </p:nvSpPr>
        <p:spPr>
          <a:xfrm>
            <a:off x="10642600" y="6404908"/>
            <a:ext cx="1016000" cy="365125"/>
          </a:xfrm>
        </p:spPr>
        <p:txBody>
          <a:bodyPr/>
          <a:lstStyle/>
          <a:p>
            <a:pPr rtl="0"/>
            <a:fld id="{401CF334-2D5C-4859-84A6-CA7E6E43FAEB}" type="slidenum">
              <a:rPr lang="en-US" altLang="ja-JP" sz="2000" noProof="0" smtClean="0">
                <a:latin typeface="ＭＳ Ｐゴシック" panose="020B0600070205080204" pitchFamily="50" charset="-128"/>
                <a:ea typeface="ＭＳ Ｐゴシック" panose="020B0600070205080204" pitchFamily="50" charset="-128"/>
              </a:rPr>
              <a:t>19</a:t>
            </a:fld>
            <a:endParaRPr lang="ja-JP" altLang="en-US" sz="2000" noProof="0" dirty="0">
              <a:latin typeface="ＭＳ Ｐゴシック" panose="020B0600070205080204" pitchFamily="50" charset="-128"/>
              <a:ea typeface="ＭＳ Ｐゴシック" panose="020B0600070205080204" pitchFamily="50" charset="-128"/>
            </a:endParaRPr>
          </a:p>
        </p:txBody>
      </p:sp>
      <p:sp>
        <p:nvSpPr>
          <p:cNvPr id="8" name="テキスト ボックス 7">
            <a:extLst>
              <a:ext uri="{FF2B5EF4-FFF2-40B4-BE49-F238E27FC236}">
                <a16:creationId xmlns:a16="http://schemas.microsoft.com/office/drawing/2014/main" id="{330C8039-4DDC-BFC2-0D64-47B77A926C12}"/>
              </a:ext>
            </a:extLst>
          </p:cNvPr>
          <p:cNvSpPr txBox="1"/>
          <p:nvPr/>
        </p:nvSpPr>
        <p:spPr>
          <a:xfrm>
            <a:off x="279400" y="2095182"/>
            <a:ext cx="11487150" cy="4401205"/>
          </a:xfrm>
          <a:prstGeom prst="rect">
            <a:avLst/>
          </a:prstGeom>
          <a:noFill/>
          <a:ln>
            <a:noFill/>
          </a:ln>
        </p:spPr>
        <p:txBody>
          <a:bodyPr wrap="square" rtlCol="0">
            <a:spAutoFit/>
          </a:bodyPr>
          <a:lstStyle/>
          <a:p>
            <a:r>
              <a:rPr kumimoji="1" lang="ja-JP" altLang="en-US" sz="2800" dirty="0"/>
              <a:t>監査等委員会から内部監査部門への指示等（上場</a:t>
            </a:r>
            <a:r>
              <a:rPr kumimoji="1" lang="en-US" altLang="ja-JP" sz="2800" dirty="0"/>
              <a:t>625</a:t>
            </a:r>
            <a:r>
              <a:rPr kumimoji="1" lang="ja-JP" altLang="en-US" sz="2800" dirty="0"/>
              <a:t>社　非上場</a:t>
            </a:r>
            <a:r>
              <a:rPr kumimoji="1" lang="en-US" altLang="ja-JP" sz="2800" dirty="0"/>
              <a:t>71</a:t>
            </a:r>
            <a:r>
              <a:rPr kumimoji="1" lang="ja-JP" altLang="en-US" sz="2800" dirty="0"/>
              <a:t>社）</a:t>
            </a:r>
            <a:endParaRPr kumimoji="1" lang="en-US" altLang="ja-JP" sz="2800" dirty="0"/>
          </a:p>
          <a:p>
            <a:r>
              <a:rPr kumimoji="1" lang="ja-JP" altLang="en-US" sz="2800" dirty="0"/>
              <a:t>指示したことがある　　上場会社  </a:t>
            </a:r>
            <a:r>
              <a:rPr kumimoji="1" lang="en-US" altLang="ja-JP" sz="2800" dirty="0"/>
              <a:t>67.1%</a:t>
            </a:r>
            <a:r>
              <a:rPr kumimoji="1" lang="ja-JP" altLang="en-US" sz="2800" dirty="0"/>
              <a:t>  　非上場会社  </a:t>
            </a:r>
            <a:r>
              <a:rPr kumimoji="1" lang="en-US" altLang="ja-JP" sz="2800" dirty="0"/>
              <a:t>60.6%      (p.34)</a:t>
            </a:r>
          </a:p>
          <a:p>
            <a:r>
              <a:rPr kumimoji="1" lang="ja-JP" altLang="en-US" sz="2800" dirty="0"/>
              <a:t>指示したことがない                          </a:t>
            </a:r>
            <a:r>
              <a:rPr kumimoji="1" lang="en-US" altLang="ja-JP" sz="2800" dirty="0"/>
              <a:t>32.0%                            39.5%</a:t>
            </a:r>
            <a:r>
              <a:rPr kumimoji="1" lang="ja-JP" altLang="en-US" sz="2800" dirty="0"/>
              <a:t>   </a:t>
            </a:r>
            <a:endParaRPr kumimoji="1" lang="en-US" altLang="ja-JP" sz="2800" dirty="0"/>
          </a:p>
          <a:p>
            <a:endParaRPr kumimoji="1" lang="en-US" altLang="ja-JP" sz="2800" dirty="0"/>
          </a:p>
          <a:p>
            <a:endParaRPr kumimoji="1" lang="en-US" altLang="ja-JP" sz="2800" dirty="0"/>
          </a:p>
          <a:p>
            <a:r>
              <a:rPr kumimoji="1" lang="ja-JP" altLang="en-US" sz="2800" dirty="0"/>
              <a:t>参考：監査役（会）設置会社（上場</a:t>
            </a:r>
            <a:r>
              <a:rPr kumimoji="1" lang="en-US" altLang="ja-JP" sz="2800" dirty="0"/>
              <a:t>1342</a:t>
            </a:r>
            <a:r>
              <a:rPr kumimoji="1" lang="ja-JP" altLang="en-US" sz="2800" dirty="0"/>
              <a:t>社　　非上場</a:t>
            </a:r>
            <a:r>
              <a:rPr kumimoji="1" lang="en-US" altLang="ja-JP" sz="2800" dirty="0"/>
              <a:t>1603</a:t>
            </a:r>
            <a:r>
              <a:rPr kumimoji="1" lang="ja-JP" altLang="en-US" sz="2800" dirty="0"/>
              <a:t>社</a:t>
            </a:r>
            <a:r>
              <a:rPr kumimoji="1" lang="en-US" altLang="ja-JP" sz="2800" dirty="0"/>
              <a:t>)(p.36)</a:t>
            </a:r>
          </a:p>
          <a:p>
            <a:r>
              <a:rPr kumimoji="1" lang="ja-JP" altLang="en-US" sz="2800" dirty="0"/>
              <a:t>指示したことがある　　上場会社  </a:t>
            </a:r>
            <a:r>
              <a:rPr kumimoji="1" lang="en-US" altLang="ja-JP" sz="2800" dirty="0"/>
              <a:t>66.1%</a:t>
            </a:r>
            <a:r>
              <a:rPr kumimoji="1" lang="ja-JP" altLang="en-US" sz="2800" dirty="0"/>
              <a:t>  　非上場会社  </a:t>
            </a:r>
            <a:r>
              <a:rPr kumimoji="1" lang="en-US" altLang="ja-JP" sz="2800" dirty="0"/>
              <a:t>57.6%</a:t>
            </a:r>
          </a:p>
          <a:p>
            <a:r>
              <a:rPr kumimoji="1" lang="ja-JP" altLang="en-US" sz="2800" dirty="0"/>
              <a:t>指示したことがない                          </a:t>
            </a:r>
            <a:r>
              <a:rPr kumimoji="1" lang="en-US" altLang="ja-JP" sz="2800" dirty="0"/>
              <a:t>33.4%                            41.4%</a:t>
            </a:r>
            <a:r>
              <a:rPr kumimoji="1" lang="ja-JP" altLang="en-US" sz="2800" dirty="0"/>
              <a:t>   </a:t>
            </a:r>
            <a:endParaRPr kumimoji="1" lang="en-US" altLang="ja-JP" sz="2800" dirty="0"/>
          </a:p>
          <a:p>
            <a:endParaRPr kumimoji="1" lang="en-US" altLang="ja-JP" sz="2800" dirty="0"/>
          </a:p>
          <a:p>
            <a:endParaRPr kumimoji="1" lang="ja-JP" altLang="en-US" sz="2800" dirty="0"/>
          </a:p>
        </p:txBody>
      </p:sp>
    </p:spTree>
    <p:extLst>
      <p:ext uri="{BB962C8B-B14F-4D97-AF65-F5344CB8AC3E}">
        <p14:creationId xmlns:p14="http://schemas.microsoft.com/office/powerpoint/2010/main" val="414860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47650" y="331470"/>
            <a:ext cx="10858500" cy="755650"/>
          </a:xfrm>
        </p:spPr>
        <p:txBody>
          <a:bodyPr rtlCol="0">
            <a:normAutofit/>
          </a:bodyPr>
          <a:lstStyle/>
          <a:p>
            <a:pPr rtl="0"/>
            <a:r>
              <a:rPr lang="ja-JP" altLang="en-US" dirty="0">
                <a:latin typeface="ＭＳ Ｐゴシック" panose="020B0600070205080204" pitchFamily="50" charset="-128"/>
                <a:ea typeface="ＭＳ Ｐゴシック" panose="020B0600070205080204" pitchFamily="50" charset="-128"/>
              </a:rPr>
              <a:t>１．監査等委員会設置会社の概要</a:t>
            </a:r>
          </a:p>
        </p:txBody>
      </p:sp>
      <p:sp>
        <p:nvSpPr>
          <p:cNvPr id="2" name="コンテンツ プレースホルダー 1"/>
          <p:cNvSpPr>
            <a:spLocks noGrp="1"/>
          </p:cNvSpPr>
          <p:nvPr>
            <p:ph idx="1"/>
          </p:nvPr>
        </p:nvSpPr>
        <p:spPr>
          <a:xfrm>
            <a:off x="406400" y="1123950"/>
            <a:ext cx="11487150" cy="2305050"/>
          </a:xfrm>
        </p:spPr>
        <p:txBody>
          <a:bodyPr rtlCol="0"/>
          <a:lstStyle/>
          <a:p>
            <a:pPr marL="0" indent="0" rtl="0">
              <a:buNone/>
            </a:pPr>
            <a:r>
              <a:rPr lang="en-US" altLang="ja-JP" sz="3200" dirty="0">
                <a:latin typeface="ＭＳ Ｐゴシック" panose="020B0600070205080204" pitchFamily="50" charset="-128"/>
                <a:ea typeface="ＭＳ Ｐゴシック" panose="020B0600070205080204" pitchFamily="50" charset="-128"/>
              </a:rPr>
              <a:t>(1)</a:t>
            </a:r>
            <a:r>
              <a:rPr lang="ja-JP" altLang="en-US" sz="3200" dirty="0">
                <a:latin typeface="ＭＳ Ｐゴシック" panose="020B0600070205080204" pitchFamily="50" charset="-128"/>
                <a:ea typeface="ＭＳ Ｐゴシック" panose="020B0600070205080204" pitchFamily="50" charset="-128"/>
              </a:rPr>
              <a:t>監査等委員会設置会社の特徴</a:t>
            </a:r>
          </a:p>
          <a:p>
            <a:pPr marL="0" indent="0" rtl="0">
              <a:buNone/>
            </a:pPr>
            <a:r>
              <a:rPr lang="ja-JP" altLang="en-US" sz="3200" dirty="0">
                <a:latin typeface="ＭＳ Ｐゴシック" panose="020B0600070205080204" pitchFamily="50" charset="-128"/>
                <a:ea typeface="ＭＳ Ｐゴシック" panose="020B0600070205080204" pitchFamily="50" charset="-128"/>
              </a:rPr>
              <a:t>　監査等委員会設置会社は、</a:t>
            </a:r>
            <a:r>
              <a:rPr lang="en-US" altLang="ja-JP" sz="3200" dirty="0">
                <a:latin typeface="ＭＳ Ｐゴシック" panose="020B0600070205080204" pitchFamily="50" charset="-128"/>
                <a:ea typeface="ＭＳ Ｐゴシック" panose="020B0600070205080204" pitchFamily="50" charset="-128"/>
              </a:rPr>
              <a:t>2015</a:t>
            </a:r>
            <a:r>
              <a:rPr lang="ja-JP" altLang="en-US" sz="3200" dirty="0">
                <a:latin typeface="ＭＳ Ｐゴシック" panose="020B0600070205080204" pitchFamily="50" charset="-128"/>
                <a:ea typeface="ＭＳ Ｐゴシック" panose="020B0600070205080204" pitchFamily="50" charset="-128"/>
              </a:rPr>
              <a:t>年</a:t>
            </a:r>
            <a:r>
              <a:rPr lang="en-US" altLang="ja-JP" sz="3200" dirty="0">
                <a:latin typeface="ＭＳ Ｐゴシック" panose="020B0600070205080204" pitchFamily="50" charset="-128"/>
                <a:ea typeface="ＭＳ Ｐゴシック" panose="020B0600070205080204" pitchFamily="50" charset="-128"/>
              </a:rPr>
              <a:t>5</a:t>
            </a:r>
            <a:r>
              <a:rPr lang="ja-JP" altLang="en-US" sz="3200" dirty="0">
                <a:latin typeface="ＭＳ Ｐゴシック" panose="020B0600070205080204" pitchFamily="50" charset="-128"/>
                <a:ea typeface="ＭＳ Ｐゴシック" panose="020B0600070205080204" pitchFamily="50" charset="-128"/>
              </a:rPr>
              <a:t>月施行の平成</a:t>
            </a:r>
            <a:r>
              <a:rPr lang="en-US" altLang="ja-JP" sz="3200" dirty="0">
                <a:latin typeface="ＭＳ Ｐゴシック" panose="020B0600070205080204" pitchFamily="50" charset="-128"/>
                <a:ea typeface="ＭＳ Ｐゴシック" panose="020B0600070205080204" pitchFamily="50" charset="-128"/>
              </a:rPr>
              <a:t>26</a:t>
            </a:r>
            <a:r>
              <a:rPr lang="ja-JP" altLang="en-US" sz="3200" dirty="0">
                <a:latin typeface="ＭＳ Ｐゴシック" panose="020B0600070205080204" pitchFamily="50" charset="-128"/>
                <a:ea typeface="ＭＳ Ｐゴシック" panose="020B0600070205080204" pitchFamily="50" charset="-128"/>
              </a:rPr>
              <a:t>年改正会社法で、社外取締役の監督機能に期待して、業務執行者に対する監督強化を目的として創設された。</a:t>
            </a:r>
          </a:p>
          <a:p>
            <a:pPr marL="0" indent="0" rtl="0">
              <a:buNone/>
            </a:pPr>
            <a:endParaRPr lang="ja-JP" altLang="en-US" dirty="0"/>
          </a:p>
        </p:txBody>
      </p:sp>
      <p:sp>
        <p:nvSpPr>
          <p:cNvPr id="5" name="テキスト ボックス 4">
            <a:extLst>
              <a:ext uri="{FF2B5EF4-FFF2-40B4-BE49-F238E27FC236}">
                <a16:creationId xmlns:a16="http://schemas.microsoft.com/office/drawing/2014/main" id="{CA89B76F-DE1F-9C82-4126-529E078A93B7}"/>
              </a:ext>
            </a:extLst>
          </p:cNvPr>
          <p:cNvSpPr txBox="1"/>
          <p:nvPr/>
        </p:nvSpPr>
        <p:spPr>
          <a:xfrm>
            <a:off x="400050" y="4611231"/>
            <a:ext cx="11487150" cy="2246769"/>
          </a:xfrm>
          <a:prstGeom prst="rect">
            <a:avLst/>
          </a:prstGeom>
          <a:noFill/>
          <a:ln>
            <a:noFill/>
          </a:ln>
        </p:spPr>
        <p:txBody>
          <a:bodyPr wrap="square" rtlCol="0">
            <a:spAutoFit/>
          </a:bodyPr>
          <a:lstStyle/>
          <a:p>
            <a:r>
              <a:rPr kumimoji="1" lang="ja-JP" altLang="en-US" sz="2800" dirty="0"/>
              <a:t>②監査等委員は、取締役会において決議に参加できる。</a:t>
            </a:r>
          </a:p>
          <a:p>
            <a:r>
              <a:rPr kumimoji="1" lang="ja-JP" altLang="en-US" sz="2800" dirty="0"/>
              <a:t>  内部統制システム基本方針、取締役の役職選定・解職、株主総会の取締役選任議案、株主総会の取締役報酬等議案、取締役の個人別報酬等の方針・報酬額などガバナンス関連の案件、及び経営計画策定その他業務執行の決定において賛成・反対の意思表示ができる。</a:t>
            </a:r>
          </a:p>
        </p:txBody>
      </p:sp>
      <p:sp>
        <p:nvSpPr>
          <p:cNvPr id="7" name="テキスト ボックス 6">
            <a:extLst>
              <a:ext uri="{FF2B5EF4-FFF2-40B4-BE49-F238E27FC236}">
                <a16:creationId xmlns:a16="http://schemas.microsoft.com/office/drawing/2014/main" id="{242D7B4B-A9B9-F0BA-1FA9-0540B1BF98E5}"/>
              </a:ext>
            </a:extLst>
          </p:cNvPr>
          <p:cNvSpPr txBox="1"/>
          <p:nvPr/>
        </p:nvSpPr>
        <p:spPr>
          <a:xfrm>
            <a:off x="469900" y="3232150"/>
            <a:ext cx="11423650" cy="1384995"/>
          </a:xfrm>
          <a:prstGeom prst="rect">
            <a:avLst/>
          </a:prstGeom>
          <a:noFill/>
          <a:ln>
            <a:noFill/>
          </a:ln>
        </p:spPr>
        <p:txBody>
          <a:bodyPr wrap="square" rtlCol="0">
            <a:spAutoFit/>
          </a:bodyPr>
          <a:lstStyle/>
          <a:p>
            <a:r>
              <a:rPr kumimoji="1" lang="ja-JP" altLang="en-US" sz="2800" dirty="0">
                <a:latin typeface="ＭＳ Ｐゴシック" panose="020B0600070205080204" pitchFamily="50" charset="-128"/>
                <a:ea typeface="ＭＳ Ｐゴシック" panose="020B0600070205080204" pitchFamily="50" charset="-128"/>
              </a:rPr>
              <a:t>①監査等委員会を設置する。その過半数は社外取締役（社外監査等委員）　</a:t>
            </a:r>
            <a:endParaRPr kumimoji="1" lang="en-US" altLang="ja-JP" sz="2800" dirty="0">
              <a:latin typeface="ＭＳ Ｐゴシック" panose="020B0600070205080204" pitchFamily="50" charset="-128"/>
              <a:ea typeface="ＭＳ Ｐゴシック" panose="020B0600070205080204" pitchFamily="50" charset="-128"/>
            </a:endParaRPr>
          </a:p>
          <a:p>
            <a:r>
              <a:rPr kumimoji="1" lang="ja-JP" altLang="en-US" sz="2800" dirty="0">
                <a:latin typeface="ＭＳ Ｐゴシック" panose="020B0600070205080204" pitchFamily="50" charset="-128"/>
                <a:ea typeface="ＭＳ Ｐゴシック" panose="020B0600070205080204" pitchFamily="50" charset="-128"/>
              </a:rPr>
              <a:t>　とする。</a:t>
            </a:r>
          </a:p>
          <a:p>
            <a:r>
              <a:rPr kumimoji="1" lang="ja-JP" altLang="en-US" sz="2800" dirty="0">
                <a:latin typeface="ＭＳ Ｐゴシック" panose="020B0600070205080204" pitchFamily="50" charset="-128"/>
                <a:ea typeface="ＭＳ Ｐゴシック" panose="020B0600070205080204" pitchFamily="50" charset="-128"/>
              </a:rPr>
              <a:t>  最少</a:t>
            </a:r>
            <a:r>
              <a:rPr kumimoji="1" lang="en-US" altLang="ja-JP" sz="2800" dirty="0">
                <a:latin typeface="ＭＳ Ｐゴシック" panose="020B0600070205080204" pitchFamily="50" charset="-128"/>
                <a:ea typeface="ＭＳ Ｐゴシック" panose="020B0600070205080204" pitchFamily="50" charset="-128"/>
              </a:rPr>
              <a:t>3</a:t>
            </a:r>
            <a:r>
              <a:rPr kumimoji="1" lang="ja-JP" altLang="en-US" sz="2800" dirty="0">
                <a:latin typeface="ＭＳ Ｐゴシック" panose="020B0600070205080204" pitchFamily="50" charset="-128"/>
                <a:ea typeface="ＭＳ Ｐゴシック" panose="020B0600070205080204" pitchFamily="50" charset="-128"/>
              </a:rPr>
              <a:t>名構成なら社外監査等委員</a:t>
            </a:r>
            <a:r>
              <a:rPr kumimoji="1" lang="en-US" altLang="ja-JP" sz="2800" dirty="0">
                <a:latin typeface="ＭＳ Ｐゴシック" panose="020B0600070205080204" pitchFamily="50" charset="-128"/>
                <a:ea typeface="ＭＳ Ｐゴシック" panose="020B0600070205080204" pitchFamily="50" charset="-128"/>
              </a:rPr>
              <a:t>2</a:t>
            </a:r>
            <a:r>
              <a:rPr kumimoji="1" lang="ja-JP" altLang="en-US" sz="2800" dirty="0">
                <a:latin typeface="ＭＳ Ｐゴシック" panose="020B0600070205080204" pitchFamily="50" charset="-128"/>
                <a:ea typeface="ＭＳ Ｐゴシック" panose="020B0600070205080204" pitchFamily="50" charset="-128"/>
              </a:rPr>
              <a:t>名。</a:t>
            </a:r>
            <a:r>
              <a:rPr kumimoji="1" lang="en-US" altLang="ja-JP" sz="2800" dirty="0">
                <a:latin typeface="ＭＳ Ｐゴシック" panose="020B0600070205080204" pitchFamily="50" charset="-128"/>
                <a:ea typeface="ＭＳ Ｐゴシック" panose="020B0600070205080204" pitchFamily="50" charset="-128"/>
              </a:rPr>
              <a:t>4</a:t>
            </a:r>
            <a:r>
              <a:rPr kumimoji="1" lang="ja-JP" altLang="en-US" sz="2800" dirty="0">
                <a:latin typeface="ＭＳ Ｐゴシック" panose="020B0600070205080204" pitchFamily="50" charset="-128"/>
                <a:ea typeface="ＭＳ Ｐゴシック" panose="020B0600070205080204" pitchFamily="50" charset="-128"/>
              </a:rPr>
              <a:t>名構成なら社外監査等委員</a:t>
            </a:r>
            <a:r>
              <a:rPr kumimoji="1" lang="en-US" altLang="ja-JP" sz="2800" dirty="0">
                <a:latin typeface="ＭＳ Ｐゴシック" panose="020B0600070205080204" pitchFamily="50" charset="-128"/>
                <a:ea typeface="ＭＳ Ｐゴシック" panose="020B0600070205080204" pitchFamily="50" charset="-128"/>
              </a:rPr>
              <a:t>3</a:t>
            </a:r>
            <a:r>
              <a:rPr kumimoji="1" lang="ja-JP" altLang="en-US" sz="2800" dirty="0">
                <a:latin typeface="ＭＳ Ｐゴシック" panose="020B0600070205080204" pitchFamily="50" charset="-128"/>
                <a:ea typeface="ＭＳ Ｐゴシック" panose="020B0600070205080204" pitchFamily="50" charset="-128"/>
              </a:rPr>
              <a:t>名。</a:t>
            </a:r>
          </a:p>
        </p:txBody>
      </p:sp>
      <p:sp>
        <p:nvSpPr>
          <p:cNvPr id="9" name="スライド番号プレースホルダー 8">
            <a:extLst>
              <a:ext uri="{FF2B5EF4-FFF2-40B4-BE49-F238E27FC236}">
                <a16:creationId xmlns:a16="http://schemas.microsoft.com/office/drawing/2014/main" id="{6A2265CB-80DE-FF97-238F-B7722965B938}"/>
              </a:ext>
            </a:extLst>
          </p:cNvPr>
          <p:cNvSpPr>
            <a:spLocks noGrp="1"/>
          </p:cNvSpPr>
          <p:nvPr>
            <p:ph type="sldNum" sz="quarter" idx="12"/>
          </p:nvPr>
        </p:nvSpPr>
        <p:spPr/>
        <p:txBody>
          <a:bodyPr/>
          <a:lstStyle/>
          <a:p>
            <a:pPr rtl="0"/>
            <a:fld id="{401CF334-2D5C-4859-84A6-CA7E6E43FAEB}" type="slidenum">
              <a:rPr lang="en-US" altLang="ja-JP" sz="2000" noProof="0" smtClean="0">
                <a:latin typeface="ＭＳ Ｐゴシック" panose="020B0600070205080204" pitchFamily="50" charset="-128"/>
                <a:ea typeface="ＭＳ Ｐゴシック" panose="020B0600070205080204" pitchFamily="50" charset="-128"/>
              </a:rPr>
              <a:t>2</a:t>
            </a:fld>
            <a:endParaRPr lang="ja-JP" altLang="en-US" sz="2000" noProof="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355227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47650" y="331470"/>
            <a:ext cx="10858500" cy="755650"/>
          </a:xfrm>
        </p:spPr>
        <p:txBody>
          <a:bodyPr rtlCol="0">
            <a:normAutofit fontScale="90000"/>
          </a:bodyPr>
          <a:lstStyle/>
          <a:p>
            <a:pPr rtl="0"/>
            <a:r>
              <a:rPr lang="ja-JP" altLang="en-US" dirty="0">
                <a:latin typeface="ＭＳ Ｐゴシック" panose="020B0600070205080204" pitchFamily="50" charset="-128"/>
                <a:ea typeface="ＭＳ Ｐゴシック" panose="020B0600070205080204" pitchFamily="50" charset="-128"/>
              </a:rPr>
              <a:t>３．監査等委員以外の取締役に対する監督</a:t>
            </a:r>
            <a:endParaRPr lang="ja-JP" altLang="en-US" sz="3100" dirty="0">
              <a:latin typeface="ＭＳ Ｐゴシック" panose="020B0600070205080204" pitchFamily="50" charset="-128"/>
              <a:ea typeface="ＭＳ Ｐゴシック" panose="020B0600070205080204" pitchFamily="50" charset="-128"/>
            </a:endParaRPr>
          </a:p>
        </p:txBody>
      </p:sp>
      <p:sp>
        <p:nvSpPr>
          <p:cNvPr id="2" name="コンテンツ プレースホルダー 1"/>
          <p:cNvSpPr>
            <a:spLocks noGrp="1"/>
          </p:cNvSpPr>
          <p:nvPr>
            <p:ph idx="1"/>
          </p:nvPr>
        </p:nvSpPr>
        <p:spPr>
          <a:xfrm>
            <a:off x="502920" y="1203345"/>
            <a:ext cx="11487150" cy="600055"/>
          </a:xfrm>
        </p:spPr>
        <p:txBody>
          <a:bodyPr rtlCol="0">
            <a:normAutofit/>
          </a:bodyPr>
          <a:lstStyle/>
          <a:p>
            <a:pPr marL="0" indent="0" rtl="0">
              <a:buNone/>
            </a:pPr>
            <a:r>
              <a:rPr lang="en-US" altLang="ja-JP" sz="2400" dirty="0">
                <a:latin typeface="ＭＳ Ｐゴシック" panose="020B0600070205080204" pitchFamily="50" charset="-128"/>
                <a:ea typeface="ＭＳ Ｐゴシック" panose="020B0600070205080204" pitchFamily="50" charset="-128"/>
              </a:rPr>
              <a:t>Ⅵ</a:t>
            </a:r>
            <a:r>
              <a:rPr lang="ja-JP" altLang="en-US" sz="2400" dirty="0">
                <a:latin typeface="ＭＳ Ｐゴシック" panose="020B0600070205080204" pitchFamily="50" charset="-128"/>
                <a:ea typeface="ＭＳ Ｐゴシック" panose="020B0600070205080204" pitchFamily="50" charset="-128"/>
              </a:rPr>
              <a:t>．監査等委員以外の取締役の選任・解任・辞任・報酬等についての意見の決定 </a:t>
            </a:r>
            <a:endParaRPr lang="ja-JP" altLang="en-US" sz="2400" dirty="0"/>
          </a:p>
        </p:txBody>
      </p:sp>
      <p:sp>
        <p:nvSpPr>
          <p:cNvPr id="4" name="テキスト ボックス 3">
            <a:extLst>
              <a:ext uri="{FF2B5EF4-FFF2-40B4-BE49-F238E27FC236}">
                <a16:creationId xmlns:a16="http://schemas.microsoft.com/office/drawing/2014/main" id="{06351AC1-2844-67B1-19FB-0CA6D6E8EAB7}"/>
              </a:ext>
            </a:extLst>
          </p:cNvPr>
          <p:cNvSpPr txBox="1"/>
          <p:nvPr/>
        </p:nvSpPr>
        <p:spPr>
          <a:xfrm>
            <a:off x="638175" y="2745085"/>
            <a:ext cx="11487150" cy="523220"/>
          </a:xfrm>
          <a:prstGeom prst="rect">
            <a:avLst/>
          </a:prstGeom>
          <a:noFill/>
          <a:ln>
            <a:noFill/>
          </a:ln>
        </p:spPr>
        <p:txBody>
          <a:bodyPr wrap="square" rtlCol="0">
            <a:spAutoFit/>
          </a:bodyPr>
          <a:lstStyle/>
          <a:p>
            <a:endParaRPr kumimoji="1" lang="ja-JP" altLang="en-US" sz="2800" dirty="0"/>
          </a:p>
        </p:txBody>
      </p:sp>
      <p:sp>
        <p:nvSpPr>
          <p:cNvPr id="10" name="テキスト ボックス 9">
            <a:extLst>
              <a:ext uri="{FF2B5EF4-FFF2-40B4-BE49-F238E27FC236}">
                <a16:creationId xmlns:a16="http://schemas.microsoft.com/office/drawing/2014/main" id="{A95BA2B6-897C-3EC0-39CE-1F3A370E2B8A}"/>
              </a:ext>
            </a:extLst>
          </p:cNvPr>
          <p:cNvSpPr txBox="1"/>
          <p:nvPr/>
        </p:nvSpPr>
        <p:spPr>
          <a:xfrm>
            <a:off x="502920" y="1708149"/>
            <a:ext cx="11460480" cy="5262979"/>
          </a:xfrm>
          <a:prstGeom prst="rect">
            <a:avLst/>
          </a:prstGeom>
          <a:noFill/>
          <a:ln>
            <a:noFill/>
          </a:ln>
        </p:spPr>
        <p:txBody>
          <a:bodyPr wrap="square" rtlCol="0">
            <a:spAutoFit/>
          </a:bodyPr>
          <a:lstStyle/>
          <a:p>
            <a:r>
              <a:rPr kumimoji="1" lang="en-US" altLang="ja-JP" sz="2800" dirty="0"/>
              <a:t>[</a:t>
            </a:r>
            <a:r>
              <a:rPr kumimoji="1" lang="ja-JP" altLang="en-US" sz="2800" dirty="0"/>
              <a:t>確認事項</a:t>
            </a:r>
            <a:r>
              <a:rPr kumimoji="1" lang="en-US" altLang="ja-JP" sz="2800" dirty="0"/>
              <a:t>]   p.24</a:t>
            </a:r>
          </a:p>
          <a:p>
            <a:r>
              <a:rPr kumimoji="1" lang="en-US" altLang="ja-JP" sz="2800" dirty="0"/>
              <a:t>□</a:t>
            </a:r>
            <a:r>
              <a:rPr kumimoji="1" lang="ja-JP" altLang="en-US" sz="2800" dirty="0"/>
              <a:t>１．監査等委員会は、監査等委員以外の取締役の選任、解任、辞任についての</a:t>
            </a:r>
            <a:r>
              <a:rPr kumimoji="1" lang="ja-JP" altLang="en-US" sz="2800" dirty="0">
                <a:solidFill>
                  <a:schemeClr val="accent5">
                    <a:lumMod val="75000"/>
                  </a:schemeClr>
                </a:solidFill>
              </a:rPr>
              <a:t>着眼点</a:t>
            </a:r>
            <a:r>
              <a:rPr kumimoji="1" lang="ja-JP" altLang="en-US" sz="2800" dirty="0"/>
              <a:t>を定め、それに基づいて検討し意見の決定を行った。</a:t>
            </a:r>
          </a:p>
          <a:p>
            <a:r>
              <a:rPr kumimoji="1" lang="ja-JP" altLang="en-US" sz="2800" dirty="0"/>
              <a:t>□２．監査等委員会は、監査等委員以外の取締役の報酬等について、株主総会への報酬等議案の提出の有無にかかわらず、</a:t>
            </a:r>
            <a:r>
              <a:rPr kumimoji="1" lang="ja-JP" altLang="en-US" sz="2800" dirty="0">
                <a:solidFill>
                  <a:schemeClr val="accent5">
                    <a:lumMod val="75000"/>
                  </a:schemeClr>
                </a:solidFill>
              </a:rPr>
              <a:t>会社の報酬等に関する方針・体系が相当であるか</a:t>
            </a:r>
            <a:r>
              <a:rPr kumimoji="1" lang="ja-JP" altLang="en-US" sz="2800" dirty="0"/>
              <a:t>、及びその方針・体系が</a:t>
            </a:r>
            <a:r>
              <a:rPr kumimoji="1" lang="ja-JP" altLang="en-US" sz="2800" dirty="0">
                <a:solidFill>
                  <a:schemeClr val="accent5">
                    <a:lumMod val="75000"/>
                  </a:schemeClr>
                </a:solidFill>
              </a:rPr>
              <a:t>適切に運用</a:t>
            </a:r>
            <a:r>
              <a:rPr kumimoji="1" lang="ja-JP" altLang="en-US" sz="2800" dirty="0"/>
              <a:t>されているかについて検討し、意見の決定を行った。</a:t>
            </a:r>
          </a:p>
          <a:p>
            <a:r>
              <a:rPr kumimoji="1" lang="ja-JP" altLang="en-US" sz="2800" dirty="0"/>
              <a:t>□３．監査等委員会は、取締役の選任・解任・辞任・報酬等に関する</a:t>
            </a:r>
            <a:r>
              <a:rPr kumimoji="1" lang="ja-JP" altLang="en-US" sz="2800" dirty="0">
                <a:solidFill>
                  <a:schemeClr val="accent5">
                    <a:lumMod val="75000"/>
                  </a:schemeClr>
                </a:solidFill>
              </a:rPr>
              <a:t>意見を決定</a:t>
            </a:r>
            <a:r>
              <a:rPr kumimoji="1" lang="ja-JP" altLang="en-US" sz="2800" dirty="0"/>
              <a:t>したのち、必要に応じて、</a:t>
            </a:r>
            <a:r>
              <a:rPr kumimoji="1" lang="ja-JP" altLang="en-US" sz="2800" dirty="0">
                <a:solidFill>
                  <a:schemeClr val="accent5">
                    <a:lumMod val="75000"/>
                  </a:schemeClr>
                </a:solidFill>
              </a:rPr>
              <a:t>取締役会で当該意見を述べた</a:t>
            </a:r>
            <a:r>
              <a:rPr kumimoji="1" lang="ja-JP" altLang="en-US" sz="2800" dirty="0"/>
              <a:t>。</a:t>
            </a:r>
          </a:p>
          <a:p>
            <a:r>
              <a:rPr kumimoji="1" lang="ja-JP" altLang="en-US" sz="2800" dirty="0"/>
              <a:t>□４．監査等委員会は、株主総会における取締役の選任・解任・辞任・報酬等に関する</a:t>
            </a:r>
            <a:r>
              <a:rPr kumimoji="1" lang="ja-JP" altLang="en-US" sz="2800" dirty="0">
                <a:solidFill>
                  <a:schemeClr val="accent5">
                    <a:lumMod val="75000"/>
                  </a:schemeClr>
                </a:solidFill>
              </a:rPr>
              <a:t>意見陳述権の行使</a:t>
            </a:r>
            <a:r>
              <a:rPr kumimoji="1" lang="ja-JP" altLang="en-US" sz="2800" dirty="0"/>
              <a:t>、及び</a:t>
            </a:r>
            <a:r>
              <a:rPr kumimoji="1" lang="ja-JP" altLang="en-US" sz="2800" dirty="0">
                <a:solidFill>
                  <a:schemeClr val="accent5">
                    <a:lumMod val="75000"/>
                  </a:schemeClr>
                </a:solidFill>
              </a:rPr>
              <a:t>株主総会参考書類への記載</a:t>
            </a:r>
            <a:r>
              <a:rPr kumimoji="1" lang="ja-JP" altLang="en-US" sz="2800" dirty="0"/>
              <a:t>についての方針を決定した。</a:t>
            </a:r>
          </a:p>
        </p:txBody>
      </p:sp>
      <p:sp>
        <p:nvSpPr>
          <p:cNvPr id="6" name="スライド番号プレースホルダー 5">
            <a:extLst>
              <a:ext uri="{FF2B5EF4-FFF2-40B4-BE49-F238E27FC236}">
                <a16:creationId xmlns:a16="http://schemas.microsoft.com/office/drawing/2014/main" id="{A30F9F5E-DFC3-9E2A-D96A-BE124F1ED7DA}"/>
              </a:ext>
            </a:extLst>
          </p:cNvPr>
          <p:cNvSpPr>
            <a:spLocks noGrp="1"/>
          </p:cNvSpPr>
          <p:nvPr>
            <p:ph type="sldNum" sz="quarter" idx="12"/>
          </p:nvPr>
        </p:nvSpPr>
        <p:spPr>
          <a:xfrm>
            <a:off x="10459720" y="6356351"/>
            <a:ext cx="1229360" cy="365125"/>
          </a:xfrm>
        </p:spPr>
        <p:txBody>
          <a:bodyPr/>
          <a:lstStyle/>
          <a:p>
            <a:pPr rtl="0"/>
            <a:fld id="{401CF334-2D5C-4859-84A6-CA7E6E43FAEB}" type="slidenum">
              <a:rPr lang="en-US" altLang="ja-JP" sz="2000" noProof="0" smtClean="0">
                <a:latin typeface="ＭＳ Ｐゴシック" panose="020B0600070205080204" pitchFamily="50" charset="-128"/>
                <a:ea typeface="ＭＳ Ｐゴシック" panose="020B0600070205080204" pitchFamily="50" charset="-128"/>
              </a:rPr>
              <a:t>20</a:t>
            </a:fld>
            <a:endParaRPr lang="ja-JP" altLang="en-US" sz="2000" noProof="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144803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47650" y="331470"/>
            <a:ext cx="11742420" cy="755650"/>
          </a:xfrm>
        </p:spPr>
        <p:txBody>
          <a:bodyPr rtlCol="0">
            <a:normAutofit/>
          </a:bodyPr>
          <a:lstStyle/>
          <a:p>
            <a:pPr rtl="0"/>
            <a:r>
              <a:rPr lang="ja-JP" altLang="en-US" sz="4400" dirty="0">
                <a:latin typeface="ＭＳ Ｐゴシック" panose="020B0600070205080204" pitchFamily="50" charset="-128"/>
                <a:ea typeface="ＭＳ Ｐゴシック" panose="020B0600070205080204" pitchFamily="50" charset="-128"/>
              </a:rPr>
              <a:t>３．監査等委員以外の取締役に対する監督</a:t>
            </a:r>
            <a:r>
              <a:rPr lang="ja-JP" altLang="en-US" sz="2200" dirty="0">
                <a:latin typeface="ＭＳ Ｐゴシック" panose="020B0600070205080204" pitchFamily="50" charset="-128"/>
                <a:ea typeface="ＭＳ Ｐゴシック" panose="020B0600070205080204" pitchFamily="50" charset="-128"/>
              </a:rPr>
              <a:t>（つづき）</a:t>
            </a:r>
          </a:p>
        </p:txBody>
      </p:sp>
      <p:sp>
        <p:nvSpPr>
          <p:cNvPr id="2" name="コンテンツ プレースホルダー 1"/>
          <p:cNvSpPr>
            <a:spLocks noGrp="1"/>
          </p:cNvSpPr>
          <p:nvPr>
            <p:ph idx="1"/>
          </p:nvPr>
        </p:nvSpPr>
        <p:spPr>
          <a:xfrm>
            <a:off x="502920" y="1203345"/>
            <a:ext cx="11042650" cy="600055"/>
          </a:xfrm>
        </p:spPr>
        <p:txBody>
          <a:bodyPr rtlCol="0">
            <a:normAutofit/>
          </a:bodyPr>
          <a:lstStyle/>
          <a:p>
            <a:pPr marL="0" indent="0" rtl="0">
              <a:buNone/>
            </a:pPr>
            <a:r>
              <a:rPr lang="en-US" altLang="ja-JP" sz="2400" dirty="0">
                <a:latin typeface="ＭＳ Ｐゴシック" panose="020B0600070205080204" pitchFamily="50" charset="-128"/>
                <a:ea typeface="ＭＳ Ｐゴシック" panose="020B0600070205080204" pitchFamily="50" charset="-128"/>
              </a:rPr>
              <a:t>Ⅵ</a:t>
            </a:r>
            <a:r>
              <a:rPr lang="ja-JP" altLang="en-US" sz="2400" dirty="0">
                <a:latin typeface="ＭＳ Ｐゴシック" panose="020B0600070205080204" pitchFamily="50" charset="-128"/>
                <a:ea typeface="ＭＳ Ｐゴシック" panose="020B0600070205080204" pitchFamily="50" charset="-128"/>
              </a:rPr>
              <a:t>．監査等委員以外の取締役の選任・解任・辞任・報酬等についての意見の決定</a:t>
            </a:r>
            <a:endParaRPr lang="ja-JP" altLang="en-US" sz="2400" dirty="0"/>
          </a:p>
        </p:txBody>
      </p:sp>
      <p:sp>
        <p:nvSpPr>
          <p:cNvPr id="4" name="テキスト ボックス 3">
            <a:extLst>
              <a:ext uri="{FF2B5EF4-FFF2-40B4-BE49-F238E27FC236}">
                <a16:creationId xmlns:a16="http://schemas.microsoft.com/office/drawing/2014/main" id="{06351AC1-2844-67B1-19FB-0CA6D6E8EAB7}"/>
              </a:ext>
            </a:extLst>
          </p:cNvPr>
          <p:cNvSpPr txBox="1"/>
          <p:nvPr/>
        </p:nvSpPr>
        <p:spPr>
          <a:xfrm>
            <a:off x="638175" y="2745085"/>
            <a:ext cx="11487150" cy="523220"/>
          </a:xfrm>
          <a:prstGeom prst="rect">
            <a:avLst/>
          </a:prstGeom>
          <a:noFill/>
          <a:ln>
            <a:noFill/>
          </a:ln>
        </p:spPr>
        <p:txBody>
          <a:bodyPr wrap="square" rtlCol="0">
            <a:spAutoFit/>
          </a:bodyPr>
          <a:lstStyle/>
          <a:p>
            <a:endParaRPr kumimoji="1" lang="ja-JP" altLang="en-US" sz="2800" dirty="0"/>
          </a:p>
        </p:txBody>
      </p:sp>
      <p:sp>
        <p:nvSpPr>
          <p:cNvPr id="10" name="テキスト ボックス 9">
            <a:extLst>
              <a:ext uri="{FF2B5EF4-FFF2-40B4-BE49-F238E27FC236}">
                <a16:creationId xmlns:a16="http://schemas.microsoft.com/office/drawing/2014/main" id="{A95BA2B6-897C-3EC0-39CE-1F3A370E2B8A}"/>
              </a:ext>
            </a:extLst>
          </p:cNvPr>
          <p:cNvSpPr txBox="1"/>
          <p:nvPr/>
        </p:nvSpPr>
        <p:spPr>
          <a:xfrm>
            <a:off x="502920" y="1708149"/>
            <a:ext cx="11487150" cy="5262979"/>
          </a:xfrm>
          <a:prstGeom prst="rect">
            <a:avLst/>
          </a:prstGeom>
          <a:noFill/>
          <a:ln>
            <a:noFill/>
          </a:ln>
        </p:spPr>
        <p:txBody>
          <a:bodyPr wrap="square" rtlCol="0">
            <a:spAutoFit/>
          </a:bodyPr>
          <a:lstStyle/>
          <a:p>
            <a:r>
              <a:rPr kumimoji="1" lang="ja-JP" altLang="en-US" sz="2800" dirty="0"/>
              <a:t>［説明］（選任・解任・辞任についての意見形成の着眼点）</a:t>
            </a:r>
            <a:r>
              <a:rPr kumimoji="1" lang="en-US" altLang="ja-JP" sz="2800" dirty="0"/>
              <a:t>p.24</a:t>
            </a:r>
            <a:endParaRPr kumimoji="1" lang="ja-JP" altLang="en-US" sz="2800" dirty="0"/>
          </a:p>
          <a:p>
            <a:r>
              <a:rPr kumimoji="1" lang="en-US" altLang="ja-JP" sz="2800" dirty="0"/>
              <a:t>(2)</a:t>
            </a:r>
            <a:r>
              <a:rPr kumimoji="1" lang="ja-JP" altLang="en-US" sz="2800" dirty="0"/>
              <a:t>監査等委員会は、監査等委員以外の取締役の選任・解任・辞任についての意見を決定するに当たり、</a:t>
            </a:r>
            <a:r>
              <a:rPr kumimoji="1" lang="ja-JP" altLang="en-US" sz="2800" dirty="0">
                <a:solidFill>
                  <a:schemeClr val="accent5">
                    <a:lumMod val="75000"/>
                  </a:schemeClr>
                </a:solidFill>
              </a:rPr>
              <a:t>意見形成の恣意性を排除し、客観性・公正性を保つため</a:t>
            </a:r>
            <a:r>
              <a:rPr kumimoji="1" lang="ja-JP" altLang="en-US" sz="2800" dirty="0"/>
              <a:t>、着眼点を事前に策定しておく。着眼点として次の事項を例示できる。</a:t>
            </a:r>
          </a:p>
          <a:p>
            <a:r>
              <a:rPr kumimoji="1" lang="ja-JP" altLang="en-US" sz="2800" dirty="0"/>
              <a:t>①経営方針・経営計画に沿った業務執行、及び企業統治の充実・向上　</a:t>
            </a:r>
            <a:endParaRPr kumimoji="1" lang="en-US" altLang="ja-JP" sz="2800" dirty="0"/>
          </a:p>
          <a:p>
            <a:r>
              <a:rPr kumimoji="1" lang="ja-JP" altLang="en-US" sz="2800" dirty="0"/>
              <a:t>　を実現できる</a:t>
            </a:r>
            <a:r>
              <a:rPr kumimoji="1" lang="ja-JP" altLang="en-US" sz="2800" dirty="0">
                <a:solidFill>
                  <a:schemeClr val="accent5">
                    <a:lumMod val="75000"/>
                  </a:schemeClr>
                </a:solidFill>
              </a:rPr>
              <a:t>多様性のある取締役会構成</a:t>
            </a:r>
            <a:r>
              <a:rPr kumimoji="1" lang="ja-JP" altLang="en-US" sz="2800" dirty="0"/>
              <a:t>メンバーになっているか</a:t>
            </a:r>
          </a:p>
          <a:p>
            <a:r>
              <a:rPr kumimoji="1" lang="ja-JP" altLang="en-US" sz="2800" dirty="0"/>
              <a:t>②</a:t>
            </a:r>
            <a:r>
              <a:rPr kumimoji="1" lang="ja-JP" altLang="en-US" sz="2800" dirty="0">
                <a:solidFill>
                  <a:schemeClr val="accent5">
                    <a:lumMod val="75000"/>
                  </a:schemeClr>
                </a:solidFill>
              </a:rPr>
              <a:t>会社業績の評価</a:t>
            </a:r>
          </a:p>
          <a:p>
            <a:r>
              <a:rPr kumimoji="1" lang="ja-JP" altLang="en-US" sz="2800" dirty="0"/>
              <a:t>③</a:t>
            </a:r>
            <a:r>
              <a:rPr kumimoji="1" lang="ja-JP" altLang="en-US" sz="2800" dirty="0">
                <a:solidFill>
                  <a:schemeClr val="accent5">
                    <a:lumMod val="75000"/>
                  </a:schemeClr>
                </a:solidFill>
              </a:rPr>
              <a:t>業務執行取締役の業績と適格性の評価</a:t>
            </a:r>
          </a:p>
          <a:p>
            <a:r>
              <a:rPr kumimoji="1" lang="ja-JP" altLang="en-US" sz="2800" dirty="0"/>
              <a:t>監査等委員会は、選任議案、解任議案の</a:t>
            </a:r>
            <a:r>
              <a:rPr kumimoji="1" lang="ja-JP" altLang="en-US" sz="2800" dirty="0">
                <a:solidFill>
                  <a:schemeClr val="accent5">
                    <a:lumMod val="75000"/>
                  </a:schemeClr>
                </a:solidFill>
              </a:rPr>
              <a:t>それぞれの候補者について</a:t>
            </a:r>
            <a:r>
              <a:rPr kumimoji="1" lang="ja-JP" altLang="en-US" sz="2800" dirty="0"/>
              <a:t>賛成するのか反対するのか、その理由はなにか、を決定する。辞任の場合は、辞任の理由を確認し、その妥当性を判断する。</a:t>
            </a:r>
          </a:p>
        </p:txBody>
      </p:sp>
      <p:sp>
        <p:nvSpPr>
          <p:cNvPr id="6" name="スライド番号プレースホルダー 5">
            <a:extLst>
              <a:ext uri="{FF2B5EF4-FFF2-40B4-BE49-F238E27FC236}">
                <a16:creationId xmlns:a16="http://schemas.microsoft.com/office/drawing/2014/main" id="{A30F9F5E-DFC3-9E2A-D96A-BE124F1ED7DA}"/>
              </a:ext>
            </a:extLst>
          </p:cNvPr>
          <p:cNvSpPr>
            <a:spLocks noGrp="1"/>
          </p:cNvSpPr>
          <p:nvPr>
            <p:ph type="sldNum" sz="quarter" idx="12"/>
          </p:nvPr>
        </p:nvSpPr>
        <p:spPr>
          <a:xfrm>
            <a:off x="10459720" y="6356351"/>
            <a:ext cx="1229360" cy="365125"/>
          </a:xfrm>
        </p:spPr>
        <p:txBody>
          <a:bodyPr/>
          <a:lstStyle/>
          <a:p>
            <a:pPr rtl="0"/>
            <a:fld id="{401CF334-2D5C-4859-84A6-CA7E6E43FAEB}" type="slidenum">
              <a:rPr lang="en-US" altLang="ja-JP" sz="2000" noProof="0" smtClean="0">
                <a:latin typeface="ＭＳ Ｐゴシック" panose="020B0600070205080204" pitchFamily="50" charset="-128"/>
                <a:ea typeface="ＭＳ Ｐゴシック" panose="020B0600070205080204" pitchFamily="50" charset="-128"/>
              </a:rPr>
              <a:t>21</a:t>
            </a:fld>
            <a:endParaRPr lang="ja-JP" altLang="en-US" sz="2000" noProof="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216355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47650" y="331470"/>
            <a:ext cx="11607800" cy="755650"/>
          </a:xfrm>
        </p:spPr>
        <p:txBody>
          <a:bodyPr rtlCol="0">
            <a:normAutofit fontScale="90000"/>
          </a:bodyPr>
          <a:lstStyle/>
          <a:p>
            <a:pPr rtl="0"/>
            <a:r>
              <a:rPr lang="ja-JP" altLang="en-US" sz="4900" dirty="0">
                <a:latin typeface="ＭＳ Ｐゴシック" panose="020B0600070205080204" pitchFamily="50" charset="-128"/>
                <a:ea typeface="ＭＳ Ｐゴシック" panose="020B0600070205080204" pitchFamily="50" charset="-128"/>
              </a:rPr>
              <a:t>３．監査等委員以外の取締役に対する監督</a:t>
            </a:r>
            <a:r>
              <a:rPr lang="ja-JP" altLang="en-US" sz="2200" dirty="0">
                <a:latin typeface="ＭＳ Ｐゴシック" panose="020B0600070205080204" pitchFamily="50" charset="-128"/>
                <a:ea typeface="ＭＳ Ｐゴシック" panose="020B0600070205080204" pitchFamily="50" charset="-128"/>
              </a:rPr>
              <a:t>（つづき）</a:t>
            </a:r>
          </a:p>
        </p:txBody>
      </p:sp>
      <p:sp>
        <p:nvSpPr>
          <p:cNvPr id="2" name="コンテンツ プレースホルダー 1"/>
          <p:cNvSpPr>
            <a:spLocks noGrp="1"/>
          </p:cNvSpPr>
          <p:nvPr>
            <p:ph idx="1"/>
          </p:nvPr>
        </p:nvSpPr>
        <p:spPr>
          <a:xfrm>
            <a:off x="502920" y="1203345"/>
            <a:ext cx="11042650" cy="600055"/>
          </a:xfrm>
        </p:spPr>
        <p:txBody>
          <a:bodyPr rtlCol="0">
            <a:normAutofit/>
          </a:bodyPr>
          <a:lstStyle/>
          <a:p>
            <a:pPr marL="0" indent="0" rtl="0">
              <a:buNone/>
            </a:pPr>
            <a:r>
              <a:rPr lang="en-US" altLang="ja-JP" sz="2400" dirty="0">
                <a:latin typeface="ＭＳ Ｐゴシック" panose="020B0600070205080204" pitchFamily="50" charset="-128"/>
                <a:ea typeface="ＭＳ Ｐゴシック" panose="020B0600070205080204" pitchFamily="50" charset="-128"/>
              </a:rPr>
              <a:t>Ⅵ</a:t>
            </a:r>
            <a:r>
              <a:rPr lang="ja-JP" altLang="en-US" sz="2400" dirty="0">
                <a:latin typeface="ＭＳ Ｐゴシック" panose="020B0600070205080204" pitchFamily="50" charset="-128"/>
                <a:ea typeface="ＭＳ Ｐゴシック" panose="020B0600070205080204" pitchFamily="50" charset="-128"/>
              </a:rPr>
              <a:t>．監査等委員以外の取締役の選任・解任・辞任・報酬等についての意見の決定</a:t>
            </a:r>
            <a:endParaRPr lang="ja-JP" altLang="en-US" sz="2400" dirty="0"/>
          </a:p>
        </p:txBody>
      </p:sp>
      <p:sp>
        <p:nvSpPr>
          <p:cNvPr id="4" name="テキスト ボックス 3">
            <a:extLst>
              <a:ext uri="{FF2B5EF4-FFF2-40B4-BE49-F238E27FC236}">
                <a16:creationId xmlns:a16="http://schemas.microsoft.com/office/drawing/2014/main" id="{06351AC1-2844-67B1-19FB-0CA6D6E8EAB7}"/>
              </a:ext>
            </a:extLst>
          </p:cNvPr>
          <p:cNvSpPr txBox="1"/>
          <p:nvPr/>
        </p:nvSpPr>
        <p:spPr>
          <a:xfrm>
            <a:off x="638175" y="2745085"/>
            <a:ext cx="11487150" cy="523220"/>
          </a:xfrm>
          <a:prstGeom prst="rect">
            <a:avLst/>
          </a:prstGeom>
          <a:noFill/>
          <a:ln>
            <a:noFill/>
          </a:ln>
        </p:spPr>
        <p:txBody>
          <a:bodyPr wrap="square" rtlCol="0">
            <a:spAutoFit/>
          </a:bodyPr>
          <a:lstStyle/>
          <a:p>
            <a:endParaRPr kumimoji="1" lang="ja-JP" altLang="en-US" sz="2800" dirty="0"/>
          </a:p>
        </p:txBody>
      </p:sp>
      <p:sp>
        <p:nvSpPr>
          <p:cNvPr id="10" name="テキスト ボックス 9">
            <a:extLst>
              <a:ext uri="{FF2B5EF4-FFF2-40B4-BE49-F238E27FC236}">
                <a16:creationId xmlns:a16="http://schemas.microsoft.com/office/drawing/2014/main" id="{A95BA2B6-897C-3EC0-39CE-1F3A370E2B8A}"/>
              </a:ext>
            </a:extLst>
          </p:cNvPr>
          <p:cNvSpPr txBox="1"/>
          <p:nvPr/>
        </p:nvSpPr>
        <p:spPr>
          <a:xfrm>
            <a:off x="502920" y="1708149"/>
            <a:ext cx="11487150" cy="4832092"/>
          </a:xfrm>
          <a:prstGeom prst="rect">
            <a:avLst/>
          </a:prstGeom>
          <a:noFill/>
          <a:ln>
            <a:noFill/>
          </a:ln>
        </p:spPr>
        <p:txBody>
          <a:bodyPr wrap="square" rtlCol="0">
            <a:spAutoFit/>
          </a:bodyPr>
          <a:lstStyle/>
          <a:p>
            <a:r>
              <a:rPr kumimoji="1" lang="ja-JP" altLang="en-US" sz="2800" dirty="0"/>
              <a:t>［説明］</a:t>
            </a:r>
            <a:r>
              <a:rPr kumimoji="1" lang="en-US" altLang="ja-JP" sz="2800" dirty="0"/>
              <a:t>p.25</a:t>
            </a:r>
          </a:p>
          <a:p>
            <a:r>
              <a:rPr kumimoji="1" lang="ja-JP" altLang="en-US" sz="2800" dirty="0"/>
              <a:t>（監査等委員以外の取締役の報酬等についての意見形成の着眼点）</a:t>
            </a:r>
          </a:p>
          <a:p>
            <a:r>
              <a:rPr kumimoji="1" lang="en-US" altLang="ja-JP" sz="2800" dirty="0"/>
              <a:t>(4)</a:t>
            </a:r>
            <a:r>
              <a:rPr kumimoji="1" lang="ja-JP" altLang="en-US" sz="2800" dirty="0"/>
              <a:t>報酬等の意見形成においては、</a:t>
            </a:r>
            <a:r>
              <a:rPr kumimoji="1" lang="ja-JP" altLang="en-US" sz="2800" dirty="0">
                <a:solidFill>
                  <a:schemeClr val="accent5">
                    <a:lumMod val="75000"/>
                  </a:schemeClr>
                </a:solidFill>
              </a:rPr>
              <a:t>会社の報酬体系</a:t>
            </a:r>
            <a:r>
              <a:rPr kumimoji="1" lang="ja-JP" altLang="en-US" sz="2800" dirty="0"/>
              <a:t>（定額報酬、賞与、業績連動報酬、ストックオプション等）の内容（会社</a:t>
            </a:r>
            <a:r>
              <a:rPr kumimoji="1" lang="en-US" altLang="ja-JP" sz="2800" dirty="0"/>
              <a:t>361①</a:t>
            </a:r>
            <a:r>
              <a:rPr kumimoji="1" lang="ja-JP" altLang="en-US" sz="2800" dirty="0"/>
              <a:t>）を確認し、透明性、公正性、業務執行取締役へのインセンティブ効果が期待できるか等を検討する。　その上で、取締役会の決定する「</a:t>
            </a:r>
            <a:r>
              <a:rPr kumimoji="1" lang="ja-JP" altLang="en-US" sz="2800" dirty="0">
                <a:solidFill>
                  <a:schemeClr val="accent5">
                    <a:lumMod val="75000"/>
                  </a:schemeClr>
                </a:solidFill>
              </a:rPr>
              <a:t>取締役の個人別の報酬等の内容についての決定に関する方針</a:t>
            </a:r>
            <a:r>
              <a:rPr kumimoji="1" lang="ja-JP" altLang="en-US" sz="2800" dirty="0"/>
              <a:t>」の内容（会社</a:t>
            </a:r>
            <a:r>
              <a:rPr kumimoji="1" lang="en-US" altLang="ja-JP" sz="2800" dirty="0"/>
              <a:t>361⑦</a:t>
            </a:r>
            <a:r>
              <a:rPr kumimoji="1" lang="ja-JP" altLang="en-US" sz="2800" dirty="0"/>
              <a:t>、会社規</a:t>
            </a:r>
            <a:r>
              <a:rPr kumimoji="1" lang="en-US" altLang="ja-JP" sz="2800" dirty="0"/>
              <a:t>98</a:t>
            </a:r>
            <a:r>
              <a:rPr kumimoji="1" lang="ja-JP" altLang="en-US" sz="2800" dirty="0"/>
              <a:t>の</a:t>
            </a:r>
            <a:r>
              <a:rPr kumimoji="1" lang="en-US" altLang="ja-JP" sz="2800" dirty="0"/>
              <a:t>5</a:t>
            </a:r>
            <a:r>
              <a:rPr kumimoji="1" lang="ja-JP" altLang="en-US" sz="2800" dirty="0"/>
              <a:t>）が適切であるかを検討し、監査等委員以外の</a:t>
            </a:r>
            <a:r>
              <a:rPr kumimoji="1" lang="ja-JP" altLang="en-US" sz="2800" dirty="0">
                <a:solidFill>
                  <a:schemeClr val="accent5">
                    <a:lumMod val="75000"/>
                  </a:schemeClr>
                </a:solidFill>
              </a:rPr>
              <a:t>それぞれの取締役への適用状況</a:t>
            </a:r>
            <a:r>
              <a:rPr kumimoji="1" lang="ja-JP" altLang="en-US" sz="2800" dirty="0"/>
              <a:t>について、①業績評価、②会社に対する貢献度、③報酬体系の中での位置づけを確認する。</a:t>
            </a:r>
          </a:p>
          <a:p>
            <a:endParaRPr kumimoji="1" lang="ja-JP" altLang="en-US" sz="2800" dirty="0"/>
          </a:p>
        </p:txBody>
      </p:sp>
      <p:sp>
        <p:nvSpPr>
          <p:cNvPr id="6" name="スライド番号プレースホルダー 5">
            <a:extLst>
              <a:ext uri="{FF2B5EF4-FFF2-40B4-BE49-F238E27FC236}">
                <a16:creationId xmlns:a16="http://schemas.microsoft.com/office/drawing/2014/main" id="{A30F9F5E-DFC3-9E2A-D96A-BE124F1ED7DA}"/>
              </a:ext>
            </a:extLst>
          </p:cNvPr>
          <p:cNvSpPr>
            <a:spLocks noGrp="1"/>
          </p:cNvSpPr>
          <p:nvPr>
            <p:ph type="sldNum" sz="quarter" idx="12"/>
          </p:nvPr>
        </p:nvSpPr>
        <p:spPr>
          <a:xfrm>
            <a:off x="10459720" y="6356351"/>
            <a:ext cx="1229360" cy="365125"/>
          </a:xfrm>
        </p:spPr>
        <p:txBody>
          <a:bodyPr/>
          <a:lstStyle/>
          <a:p>
            <a:pPr rtl="0"/>
            <a:fld id="{401CF334-2D5C-4859-84A6-CA7E6E43FAEB}" type="slidenum">
              <a:rPr lang="en-US" altLang="ja-JP" sz="2000" noProof="0" smtClean="0">
                <a:latin typeface="ＭＳ Ｐゴシック" panose="020B0600070205080204" pitchFamily="50" charset="-128"/>
                <a:ea typeface="ＭＳ Ｐゴシック" panose="020B0600070205080204" pitchFamily="50" charset="-128"/>
              </a:rPr>
              <a:t>22</a:t>
            </a:fld>
            <a:endParaRPr lang="ja-JP" altLang="en-US" sz="2000" noProof="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991629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47650" y="331470"/>
            <a:ext cx="11588750" cy="755650"/>
          </a:xfrm>
        </p:spPr>
        <p:txBody>
          <a:bodyPr rtlCol="0">
            <a:normAutofit fontScale="90000"/>
          </a:bodyPr>
          <a:lstStyle/>
          <a:p>
            <a:pPr rtl="0"/>
            <a:r>
              <a:rPr lang="ja-JP" altLang="en-US" dirty="0">
                <a:latin typeface="ＭＳ Ｐゴシック" panose="020B0600070205080204" pitchFamily="50" charset="-128"/>
                <a:ea typeface="ＭＳ Ｐゴシック" panose="020B0600070205080204" pitchFamily="50" charset="-128"/>
              </a:rPr>
              <a:t>３．監査等委員以外の取締役に対する監督</a:t>
            </a:r>
            <a:r>
              <a:rPr lang="ja-JP" altLang="en-US" sz="2200" dirty="0">
                <a:latin typeface="ＭＳ Ｐゴシック" panose="020B0600070205080204" pitchFamily="50" charset="-128"/>
                <a:ea typeface="ＭＳ Ｐゴシック" panose="020B0600070205080204" pitchFamily="50" charset="-128"/>
              </a:rPr>
              <a:t>（つづき）</a:t>
            </a:r>
          </a:p>
        </p:txBody>
      </p:sp>
      <p:sp>
        <p:nvSpPr>
          <p:cNvPr id="2" name="コンテンツ プレースホルダー 1"/>
          <p:cNvSpPr>
            <a:spLocks noGrp="1"/>
          </p:cNvSpPr>
          <p:nvPr>
            <p:ph idx="1"/>
          </p:nvPr>
        </p:nvSpPr>
        <p:spPr>
          <a:xfrm>
            <a:off x="502920" y="1203345"/>
            <a:ext cx="11042650" cy="600055"/>
          </a:xfrm>
        </p:spPr>
        <p:txBody>
          <a:bodyPr rtlCol="0">
            <a:normAutofit/>
          </a:bodyPr>
          <a:lstStyle/>
          <a:p>
            <a:pPr marL="0" indent="0" rtl="0">
              <a:buNone/>
            </a:pPr>
            <a:r>
              <a:rPr lang="en-US" altLang="ja-JP" sz="2400" dirty="0">
                <a:latin typeface="ＭＳ Ｐゴシック" panose="020B0600070205080204" pitchFamily="50" charset="-128"/>
                <a:ea typeface="ＭＳ Ｐゴシック" panose="020B0600070205080204" pitchFamily="50" charset="-128"/>
              </a:rPr>
              <a:t>Ⅵ</a:t>
            </a:r>
            <a:r>
              <a:rPr lang="ja-JP" altLang="en-US" sz="2400" dirty="0">
                <a:latin typeface="ＭＳ Ｐゴシック" panose="020B0600070205080204" pitchFamily="50" charset="-128"/>
                <a:ea typeface="ＭＳ Ｐゴシック" panose="020B0600070205080204" pitchFamily="50" charset="-128"/>
              </a:rPr>
              <a:t>．監査等委員以外の取締役の選任・解任・辞任・報酬等についての意見の決定</a:t>
            </a:r>
            <a:endParaRPr lang="ja-JP" altLang="en-US" sz="2400" dirty="0"/>
          </a:p>
        </p:txBody>
      </p:sp>
      <p:sp>
        <p:nvSpPr>
          <p:cNvPr id="4" name="テキスト ボックス 3">
            <a:extLst>
              <a:ext uri="{FF2B5EF4-FFF2-40B4-BE49-F238E27FC236}">
                <a16:creationId xmlns:a16="http://schemas.microsoft.com/office/drawing/2014/main" id="{06351AC1-2844-67B1-19FB-0CA6D6E8EAB7}"/>
              </a:ext>
            </a:extLst>
          </p:cNvPr>
          <p:cNvSpPr txBox="1"/>
          <p:nvPr/>
        </p:nvSpPr>
        <p:spPr>
          <a:xfrm>
            <a:off x="638175" y="2745085"/>
            <a:ext cx="11487150" cy="523220"/>
          </a:xfrm>
          <a:prstGeom prst="rect">
            <a:avLst/>
          </a:prstGeom>
          <a:noFill/>
          <a:ln>
            <a:noFill/>
          </a:ln>
        </p:spPr>
        <p:txBody>
          <a:bodyPr wrap="square" rtlCol="0">
            <a:spAutoFit/>
          </a:bodyPr>
          <a:lstStyle/>
          <a:p>
            <a:endParaRPr kumimoji="1" lang="ja-JP" altLang="en-US" sz="2800" dirty="0"/>
          </a:p>
        </p:txBody>
      </p:sp>
      <p:sp>
        <p:nvSpPr>
          <p:cNvPr id="10" name="テキスト ボックス 9">
            <a:extLst>
              <a:ext uri="{FF2B5EF4-FFF2-40B4-BE49-F238E27FC236}">
                <a16:creationId xmlns:a16="http://schemas.microsoft.com/office/drawing/2014/main" id="{A95BA2B6-897C-3EC0-39CE-1F3A370E2B8A}"/>
              </a:ext>
            </a:extLst>
          </p:cNvPr>
          <p:cNvSpPr txBox="1"/>
          <p:nvPr/>
        </p:nvSpPr>
        <p:spPr>
          <a:xfrm>
            <a:off x="502920" y="1708149"/>
            <a:ext cx="11487150" cy="4832092"/>
          </a:xfrm>
          <a:prstGeom prst="rect">
            <a:avLst/>
          </a:prstGeom>
          <a:noFill/>
          <a:ln>
            <a:noFill/>
          </a:ln>
        </p:spPr>
        <p:txBody>
          <a:bodyPr wrap="square" rtlCol="0">
            <a:spAutoFit/>
          </a:bodyPr>
          <a:lstStyle/>
          <a:p>
            <a:r>
              <a:rPr kumimoji="1" lang="ja-JP" altLang="en-US" sz="2800" dirty="0"/>
              <a:t>［説明］（意見の取締役会での意見表明）</a:t>
            </a:r>
            <a:r>
              <a:rPr kumimoji="1" lang="en-US" altLang="ja-JP" sz="2800" dirty="0"/>
              <a:t>p.25</a:t>
            </a:r>
            <a:endParaRPr kumimoji="1" lang="ja-JP" altLang="en-US" sz="2800" dirty="0"/>
          </a:p>
          <a:p>
            <a:r>
              <a:rPr kumimoji="1" lang="en-US" altLang="ja-JP" sz="2800" dirty="0"/>
              <a:t>(5)</a:t>
            </a:r>
            <a:r>
              <a:rPr kumimoji="1" lang="ja-JP" altLang="en-US" sz="2800" dirty="0"/>
              <a:t>監査等委員会は、選任・解任・辞任・報酬等の意見を決定した後、</a:t>
            </a:r>
            <a:r>
              <a:rPr kumimoji="1" lang="ja-JP" altLang="en-US" sz="2800" dirty="0">
                <a:solidFill>
                  <a:schemeClr val="accent5">
                    <a:lumMod val="75000"/>
                  </a:schemeClr>
                </a:solidFill>
              </a:rPr>
              <a:t>株主総会で意見陳述する前に、取締役会において</a:t>
            </a:r>
            <a:r>
              <a:rPr kumimoji="1" lang="ja-JP" altLang="en-US" sz="2800" dirty="0"/>
              <a:t>、監査等委員以外の取締役の選任・解任に関する株主総会提出議案について審議を行うとき、又は、監査等委員以外の取締役の報酬等に関する株主総会提出議案について審議を行うとき、</a:t>
            </a:r>
            <a:r>
              <a:rPr kumimoji="1" lang="ja-JP" altLang="en-US" sz="2800" dirty="0">
                <a:solidFill>
                  <a:schemeClr val="accent5">
                    <a:lumMod val="75000"/>
                  </a:schemeClr>
                </a:solidFill>
              </a:rPr>
              <a:t>必要に応じて</a:t>
            </a:r>
            <a:r>
              <a:rPr kumimoji="1" lang="ja-JP" altLang="en-US" sz="2800" dirty="0"/>
              <a:t>、監査等委員会で決定した意見を述べる。報酬等に関する意見の場合は、毎期報酬等の株主総会提出議案を審議するとは限らないので、取締役会において監査等委員以外の各取締役の個人別報酬等の決定に関する審議の際に、必要に応じて意見を述べる。</a:t>
            </a:r>
          </a:p>
          <a:p>
            <a:endParaRPr kumimoji="1" lang="ja-JP" altLang="en-US" sz="2800" dirty="0"/>
          </a:p>
        </p:txBody>
      </p:sp>
      <p:sp>
        <p:nvSpPr>
          <p:cNvPr id="6" name="スライド番号プレースホルダー 5">
            <a:extLst>
              <a:ext uri="{FF2B5EF4-FFF2-40B4-BE49-F238E27FC236}">
                <a16:creationId xmlns:a16="http://schemas.microsoft.com/office/drawing/2014/main" id="{A30F9F5E-DFC3-9E2A-D96A-BE124F1ED7DA}"/>
              </a:ext>
            </a:extLst>
          </p:cNvPr>
          <p:cNvSpPr>
            <a:spLocks noGrp="1"/>
          </p:cNvSpPr>
          <p:nvPr>
            <p:ph type="sldNum" sz="quarter" idx="12"/>
          </p:nvPr>
        </p:nvSpPr>
        <p:spPr>
          <a:xfrm>
            <a:off x="10459720" y="6356351"/>
            <a:ext cx="1229360" cy="365125"/>
          </a:xfrm>
        </p:spPr>
        <p:txBody>
          <a:bodyPr/>
          <a:lstStyle/>
          <a:p>
            <a:pPr rtl="0"/>
            <a:fld id="{401CF334-2D5C-4859-84A6-CA7E6E43FAEB}" type="slidenum">
              <a:rPr lang="en-US" altLang="ja-JP" sz="2000" noProof="0" smtClean="0">
                <a:latin typeface="ＭＳ Ｐゴシック" panose="020B0600070205080204" pitchFamily="50" charset="-128"/>
                <a:ea typeface="ＭＳ Ｐゴシック" panose="020B0600070205080204" pitchFamily="50" charset="-128"/>
              </a:rPr>
              <a:t>23</a:t>
            </a:fld>
            <a:endParaRPr lang="ja-JP" altLang="en-US" sz="2000" noProof="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69652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47650" y="331470"/>
            <a:ext cx="11487150" cy="755650"/>
          </a:xfrm>
        </p:spPr>
        <p:txBody>
          <a:bodyPr rtlCol="0">
            <a:normAutofit fontScale="90000"/>
          </a:bodyPr>
          <a:lstStyle/>
          <a:p>
            <a:pPr rtl="0"/>
            <a:r>
              <a:rPr lang="ja-JP" altLang="en-US" dirty="0">
                <a:latin typeface="ＭＳ Ｐゴシック" panose="020B0600070205080204" pitchFamily="50" charset="-128"/>
                <a:ea typeface="ＭＳ Ｐゴシック" panose="020B0600070205080204" pitchFamily="50" charset="-128"/>
              </a:rPr>
              <a:t>３．監査等委員以外の取締役に対する監督</a:t>
            </a:r>
            <a:r>
              <a:rPr lang="ja-JP" altLang="en-US" sz="2200" dirty="0">
                <a:latin typeface="ＭＳ Ｐゴシック" panose="020B0600070205080204" pitchFamily="50" charset="-128"/>
                <a:ea typeface="ＭＳ Ｐゴシック" panose="020B0600070205080204" pitchFamily="50" charset="-128"/>
              </a:rPr>
              <a:t>（つづき）</a:t>
            </a:r>
          </a:p>
        </p:txBody>
      </p:sp>
      <p:sp>
        <p:nvSpPr>
          <p:cNvPr id="2" name="コンテンツ プレースホルダー 1"/>
          <p:cNvSpPr>
            <a:spLocks noGrp="1"/>
          </p:cNvSpPr>
          <p:nvPr>
            <p:ph idx="1"/>
          </p:nvPr>
        </p:nvSpPr>
        <p:spPr>
          <a:xfrm>
            <a:off x="502920" y="1203345"/>
            <a:ext cx="11042650" cy="600055"/>
          </a:xfrm>
        </p:spPr>
        <p:txBody>
          <a:bodyPr rtlCol="0">
            <a:normAutofit/>
          </a:bodyPr>
          <a:lstStyle/>
          <a:p>
            <a:pPr marL="0" indent="0" rtl="0">
              <a:buNone/>
            </a:pPr>
            <a:r>
              <a:rPr lang="en-US" altLang="ja-JP" sz="2400" dirty="0">
                <a:latin typeface="ＭＳ Ｐゴシック" panose="020B0600070205080204" pitchFamily="50" charset="-128"/>
                <a:ea typeface="ＭＳ Ｐゴシック" panose="020B0600070205080204" pitchFamily="50" charset="-128"/>
              </a:rPr>
              <a:t>Ⅵ</a:t>
            </a:r>
            <a:r>
              <a:rPr lang="ja-JP" altLang="en-US" sz="2400" dirty="0">
                <a:latin typeface="ＭＳ Ｐゴシック" panose="020B0600070205080204" pitchFamily="50" charset="-128"/>
                <a:ea typeface="ＭＳ Ｐゴシック" panose="020B0600070205080204" pitchFamily="50" charset="-128"/>
              </a:rPr>
              <a:t>．監査等委員以外の取締役の選任・解任・辞任・報酬等についての意見の決定</a:t>
            </a:r>
            <a:endParaRPr lang="ja-JP" altLang="en-US" sz="2400" dirty="0"/>
          </a:p>
        </p:txBody>
      </p:sp>
      <p:sp>
        <p:nvSpPr>
          <p:cNvPr id="4" name="テキスト ボックス 3">
            <a:extLst>
              <a:ext uri="{FF2B5EF4-FFF2-40B4-BE49-F238E27FC236}">
                <a16:creationId xmlns:a16="http://schemas.microsoft.com/office/drawing/2014/main" id="{06351AC1-2844-67B1-19FB-0CA6D6E8EAB7}"/>
              </a:ext>
            </a:extLst>
          </p:cNvPr>
          <p:cNvSpPr txBox="1"/>
          <p:nvPr/>
        </p:nvSpPr>
        <p:spPr>
          <a:xfrm>
            <a:off x="638175" y="2745085"/>
            <a:ext cx="11487150" cy="523220"/>
          </a:xfrm>
          <a:prstGeom prst="rect">
            <a:avLst/>
          </a:prstGeom>
          <a:noFill/>
          <a:ln>
            <a:noFill/>
          </a:ln>
        </p:spPr>
        <p:txBody>
          <a:bodyPr wrap="square" rtlCol="0">
            <a:spAutoFit/>
          </a:bodyPr>
          <a:lstStyle/>
          <a:p>
            <a:endParaRPr kumimoji="1" lang="ja-JP" altLang="en-US" sz="2800" dirty="0"/>
          </a:p>
        </p:txBody>
      </p:sp>
      <p:sp>
        <p:nvSpPr>
          <p:cNvPr id="10" name="テキスト ボックス 9">
            <a:extLst>
              <a:ext uri="{FF2B5EF4-FFF2-40B4-BE49-F238E27FC236}">
                <a16:creationId xmlns:a16="http://schemas.microsoft.com/office/drawing/2014/main" id="{A95BA2B6-897C-3EC0-39CE-1F3A370E2B8A}"/>
              </a:ext>
            </a:extLst>
          </p:cNvPr>
          <p:cNvSpPr txBox="1"/>
          <p:nvPr/>
        </p:nvSpPr>
        <p:spPr>
          <a:xfrm>
            <a:off x="502920" y="4209990"/>
            <a:ext cx="11487150" cy="2677656"/>
          </a:xfrm>
          <a:prstGeom prst="rect">
            <a:avLst/>
          </a:prstGeom>
          <a:noFill/>
          <a:ln>
            <a:noFill/>
          </a:ln>
        </p:spPr>
        <p:txBody>
          <a:bodyPr wrap="square" rtlCol="0">
            <a:spAutoFit/>
          </a:bodyPr>
          <a:lstStyle/>
          <a:p>
            <a:r>
              <a:rPr kumimoji="1" lang="en-US" altLang="ja-JP" sz="2800" dirty="0"/>
              <a:t>(4)</a:t>
            </a:r>
            <a:r>
              <a:rPr kumimoji="1" lang="ja-JP" altLang="en-US" sz="2800" dirty="0"/>
              <a:t> （一部省略）株主総会において口頭で意見を述べること、又は、株主総会参考書類に記載することは、</a:t>
            </a:r>
            <a:r>
              <a:rPr kumimoji="1" lang="ja-JP" altLang="en-US" sz="2800" dirty="0">
                <a:solidFill>
                  <a:schemeClr val="accent5">
                    <a:lumMod val="75000"/>
                  </a:schemeClr>
                </a:solidFill>
              </a:rPr>
              <a:t>権限行使の問題</a:t>
            </a:r>
            <a:r>
              <a:rPr kumimoji="1" lang="ja-JP" altLang="en-US" sz="2800" dirty="0"/>
              <a:t>と解されており、必ずしも行わなければならないわけではない。しかし、代表取締役等を中心とする会社側の選任・解任・辞任・報酬等の方針・決定手続等において</a:t>
            </a:r>
            <a:r>
              <a:rPr kumimoji="1" lang="ja-JP" altLang="en-US" sz="2800" dirty="0">
                <a:solidFill>
                  <a:schemeClr val="accent5">
                    <a:lumMod val="75000"/>
                  </a:schemeClr>
                </a:solidFill>
              </a:rPr>
              <a:t>公正性、透明性が著しく欠ける場合は、株主総会において株主等に意見表明すべきである</a:t>
            </a:r>
            <a:r>
              <a:rPr kumimoji="1" lang="ja-JP" altLang="en-US" sz="2800" dirty="0"/>
              <a:t>。</a:t>
            </a:r>
          </a:p>
        </p:txBody>
      </p:sp>
      <p:sp>
        <p:nvSpPr>
          <p:cNvPr id="6" name="スライド番号プレースホルダー 5">
            <a:extLst>
              <a:ext uri="{FF2B5EF4-FFF2-40B4-BE49-F238E27FC236}">
                <a16:creationId xmlns:a16="http://schemas.microsoft.com/office/drawing/2014/main" id="{A30F9F5E-DFC3-9E2A-D96A-BE124F1ED7DA}"/>
              </a:ext>
            </a:extLst>
          </p:cNvPr>
          <p:cNvSpPr>
            <a:spLocks noGrp="1"/>
          </p:cNvSpPr>
          <p:nvPr>
            <p:ph type="sldNum" sz="quarter" idx="12"/>
          </p:nvPr>
        </p:nvSpPr>
        <p:spPr>
          <a:xfrm>
            <a:off x="10459720" y="6356351"/>
            <a:ext cx="1229360" cy="365125"/>
          </a:xfrm>
        </p:spPr>
        <p:txBody>
          <a:bodyPr/>
          <a:lstStyle/>
          <a:p>
            <a:pPr rtl="0"/>
            <a:fld id="{401CF334-2D5C-4859-84A6-CA7E6E43FAEB}" type="slidenum">
              <a:rPr lang="en-US" altLang="ja-JP" sz="2000" noProof="0" smtClean="0">
                <a:latin typeface="ＭＳ Ｐゴシック" panose="020B0600070205080204" pitchFamily="50" charset="-128"/>
                <a:ea typeface="ＭＳ Ｐゴシック" panose="020B0600070205080204" pitchFamily="50" charset="-128"/>
              </a:rPr>
              <a:t>24</a:t>
            </a:fld>
            <a:endParaRPr lang="ja-JP" altLang="en-US" sz="2000" noProof="0" dirty="0">
              <a:latin typeface="ＭＳ Ｐゴシック" panose="020B0600070205080204" pitchFamily="50" charset="-128"/>
              <a:ea typeface="ＭＳ Ｐゴシック" panose="020B0600070205080204" pitchFamily="50" charset="-128"/>
            </a:endParaRPr>
          </a:p>
        </p:txBody>
      </p:sp>
      <p:sp>
        <p:nvSpPr>
          <p:cNvPr id="5" name="テキスト ボックス 4">
            <a:extLst>
              <a:ext uri="{FF2B5EF4-FFF2-40B4-BE49-F238E27FC236}">
                <a16:creationId xmlns:a16="http://schemas.microsoft.com/office/drawing/2014/main" id="{470DC638-50FF-3D7E-F4E9-99EB070906A4}"/>
              </a:ext>
            </a:extLst>
          </p:cNvPr>
          <p:cNvSpPr txBox="1"/>
          <p:nvPr/>
        </p:nvSpPr>
        <p:spPr>
          <a:xfrm>
            <a:off x="502920" y="1620785"/>
            <a:ext cx="11487150" cy="2677656"/>
          </a:xfrm>
          <a:prstGeom prst="rect">
            <a:avLst/>
          </a:prstGeom>
          <a:noFill/>
          <a:ln>
            <a:noFill/>
          </a:ln>
        </p:spPr>
        <p:txBody>
          <a:bodyPr wrap="square" rtlCol="0">
            <a:spAutoFit/>
          </a:bodyPr>
          <a:lstStyle/>
          <a:p>
            <a:r>
              <a:rPr kumimoji="1" lang="ja-JP" altLang="en-US" sz="2800" dirty="0"/>
              <a:t>［監査等のツボ］ </a:t>
            </a:r>
            <a:r>
              <a:rPr kumimoji="1" lang="en-US" altLang="ja-JP" sz="2800" dirty="0"/>
              <a:t>p.25</a:t>
            </a:r>
            <a:endParaRPr kumimoji="1" lang="ja-JP" altLang="en-US" sz="2800" dirty="0"/>
          </a:p>
          <a:p>
            <a:r>
              <a:rPr kumimoji="1" lang="en-US" altLang="ja-JP" sz="2800" dirty="0"/>
              <a:t>(3)</a:t>
            </a:r>
            <a:r>
              <a:rPr kumimoji="1" lang="ja-JP" altLang="en-US" sz="2800" dirty="0"/>
              <a:t>取締役会において、監査等委員会が決定した選任・解任・辞任・報酬等の意見表明を含めた審議を経て、</a:t>
            </a:r>
            <a:r>
              <a:rPr kumimoji="1" lang="ja-JP" altLang="en-US" sz="2800" dirty="0">
                <a:solidFill>
                  <a:schemeClr val="accent5">
                    <a:lumMod val="75000"/>
                  </a:schemeClr>
                </a:solidFill>
              </a:rPr>
              <a:t>監査等委員会の意見の見直しの必要性</a:t>
            </a:r>
            <a:r>
              <a:rPr kumimoji="1" lang="ja-JP" altLang="en-US" sz="2800" dirty="0"/>
              <a:t>が生じた場合は、監査等委員会は、先に決定した意見について、再度、審議を行い、株主総会で陳述する意見内容を一部変更し、意見の決定を再度行うことも考えられる。</a:t>
            </a:r>
          </a:p>
        </p:txBody>
      </p:sp>
    </p:spTree>
    <p:extLst>
      <p:ext uri="{BB962C8B-B14F-4D97-AF65-F5344CB8AC3E}">
        <p14:creationId xmlns:p14="http://schemas.microsoft.com/office/powerpoint/2010/main" val="2883215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47650" y="331470"/>
            <a:ext cx="11220450" cy="755650"/>
          </a:xfrm>
        </p:spPr>
        <p:txBody>
          <a:bodyPr rtlCol="0">
            <a:normAutofit fontScale="90000"/>
          </a:bodyPr>
          <a:lstStyle/>
          <a:p>
            <a:pPr rtl="0"/>
            <a:r>
              <a:rPr lang="ja-JP" altLang="en-US" dirty="0">
                <a:latin typeface="ＭＳ Ｐゴシック" panose="020B0600070205080204" pitchFamily="50" charset="-128"/>
                <a:ea typeface="ＭＳ Ｐゴシック" panose="020B0600070205080204" pitchFamily="50" charset="-128"/>
              </a:rPr>
              <a:t>３．監査等委員以外の取締役に対する監督</a:t>
            </a:r>
            <a:r>
              <a:rPr lang="ja-JP" altLang="en-US" sz="2200" dirty="0">
                <a:latin typeface="ＭＳ Ｐゴシック" panose="020B0600070205080204" pitchFamily="50" charset="-128"/>
                <a:ea typeface="ＭＳ Ｐゴシック" panose="020B0600070205080204" pitchFamily="50" charset="-128"/>
              </a:rPr>
              <a:t>（＃）</a:t>
            </a:r>
          </a:p>
        </p:txBody>
      </p:sp>
      <p:sp>
        <p:nvSpPr>
          <p:cNvPr id="2" name="コンテンツ プレースホルダー 1"/>
          <p:cNvSpPr>
            <a:spLocks noGrp="1"/>
          </p:cNvSpPr>
          <p:nvPr>
            <p:ph idx="1"/>
          </p:nvPr>
        </p:nvSpPr>
        <p:spPr>
          <a:xfrm>
            <a:off x="502920" y="1203345"/>
            <a:ext cx="11042650" cy="600055"/>
          </a:xfrm>
        </p:spPr>
        <p:txBody>
          <a:bodyPr rtlCol="0">
            <a:normAutofit/>
          </a:bodyPr>
          <a:lstStyle/>
          <a:p>
            <a:pPr marL="0" indent="0" rtl="0">
              <a:buNone/>
            </a:pPr>
            <a:r>
              <a:rPr lang="en-US" altLang="ja-JP" sz="2400" dirty="0">
                <a:latin typeface="ＭＳ Ｐゴシック" panose="020B0600070205080204" pitchFamily="50" charset="-128"/>
                <a:ea typeface="ＭＳ Ｐゴシック" panose="020B0600070205080204" pitchFamily="50" charset="-128"/>
              </a:rPr>
              <a:t>Ⅵ</a:t>
            </a:r>
            <a:r>
              <a:rPr lang="ja-JP" altLang="en-US" sz="2400" dirty="0">
                <a:latin typeface="ＭＳ Ｐゴシック" panose="020B0600070205080204" pitchFamily="50" charset="-128"/>
                <a:ea typeface="ＭＳ Ｐゴシック" panose="020B0600070205080204" pitchFamily="50" charset="-128"/>
              </a:rPr>
              <a:t>．監査等委員以外の取締役の選任・解任・辞任・報酬等についての意見の決定</a:t>
            </a:r>
            <a:endParaRPr lang="ja-JP" altLang="en-US" sz="2400" dirty="0"/>
          </a:p>
        </p:txBody>
      </p:sp>
      <p:sp>
        <p:nvSpPr>
          <p:cNvPr id="4" name="テキスト ボックス 3">
            <a:extLst>
              <a:ext uri="{FF2B5EF4-FFF2-40B4-BE49-F238E27FC236}">
                <a16:creationId xmlns:a16="http://schemas.microsoft.com/office/drawing/2014/main" id="{06351AC1-2844-67B1-19FB-0CA6D6E8EAB7}"/>
              </a:ext>
            </a:extLst>
          </p:cNvPr>
          <p:cNvSpPr txBox="1"/>
          <p:nvPr/>
        </p:nvSpPr>
        <p:spPr>
          <a:xfrm>
            <a:off x="638175" y="2745085"/>
            <a:ext cx="11487150" cy="523220"/>
          </a:xfrm>
          <a:prstGeom prst="rect">
            <a:avLst/>
          </a:prstGeom>
          <a:noFill/>
          <a:ln>
            <a:noFill/>
          </a:ln>
        </p:spPr>
        <p:txBody>
          <a:bodyPr wrap="square" rtlCol="0">
            <a:spAutoFit/>
          </a:bodyPr>
          <a:lstStyle/>
          <a:p>
            <a:endParaRPr kumimoji="1" lang="ja-JP" altLang="en-US" sz="2800" dirty="0"/>
          </a:p>
        </p:txBody>
      </p:sp>
      <p:sp>
        <p:nvSpPr>
          <p:cNvPr id="10" name="テキスト ボックス 9">
            <a:extLst>
              <a:ext uri="{FF2B5EF4-FFF2-40B4-BE49-F238E27FC236}">
                <a16:creationId xmlns:a16="http://schemas.microsoft.com/office/drawing/2014/main" id="{A95BA2B6-897C-3EC0-39CE-1F3A370E2B8A}"/>
              </a:ext>
            </a:extLst>
          </p:cNvPr>
          <p:cNvSpPr txBox="1"/>
          <p:nvPr/>
        </p:nvSpPr>
        <p:spPr>
          <a:xfrm>
            <a:off x="502920" y="1708149"/>
            <a:ext cx="11487150" cy="1815882"/>
          </a:xfrm>
          <a:prstGeom prst="rect">
            <a:avLst/>
          </a:prstGeom>
          <a:noFill/>
          <a:ln>
            <a:noFill/>
          </a:ln>
        </p:spPr>
        <p:txBody>
          <a:bodyPr wrap="square" rtlCol="0">
            <a:spAutoFit/>
          </a:bodyPr>
          <a:lstStyle/>
          <a:p>
            <a:r>
              <a:rPr kumimoji="1" lang="ja-JP" altLang="en-US" sz="2800" dirty="0"/>
              <a:t>［説明］（任意の指名・報酬等の諮問委員会への対応）</a:t>
            </a:r>
            <a:r>
              <a:rPr kumimoji="1" lang="en-US" altLang="ja-JP" sz="2800" dirty="0"/>
              <a:t>p.25</a:t>
            </a:r>
            <a:endParaRPr kumimoji="1" lang="ja-JP" altLang="en-US" sz="2800" dirty="0"/>
          </a:p>
          <a:p>
            <a:r>
              <a:rPr kumimoji="1" lang="en-US" altLang="ja-JP" sz="2800" dirty="0"/>
              <a:t>(7)</a:t>
            </a:r>
            <a:r>
              <a:rPr kumimoji="1" lang="ja-JP" altLang="en-US" sz="2800" dirty="0"/>
              <a:t>会社が任意の指名又は報酬等の諮問委員会を取締役会の下に設置している場合は、そのメンバーの中に</a:t>
            </a:r>
            <a:r>
              <a:rPr kumimoji="1" lang="ja-JP" altLang="en-US" sz="2800" dirty="0">
                <a:solidFill>
                  <a:schemeClr val="accent5">
                    <a:lumMod val="75000"/>
                  </a:schemeClr>
                </a:solidFill>
              </a:rPr>
              <a:t>監査等委員が加わることの必要性、監査等委員会の意見形成との関係等を事前に検討しておく必要がある</a:t>
            </a:r>
            <a:r>
              <a:rPr kumimoji="1" lang="ja-JP" altLang="en-US" sz="2800" dirty="0"/>
              <a:t>。</a:t>
            </a:r>
          </a:p>
        </p:txBody>
      </p:sp>
      <p:sp>
        <p:nvSpPr>
          <p:cNvPr id="6" name="スライド番号プレースホルダー 5">
            <a:extLst>
              <a:ext uri="{FF2B5EF4-FFF2-40B4-BE49-F238E27FC236}">
                <a16:creationId xmlns:a16="http://schemas.microsoft.com/office/drawing/2014/main" id="{A30F9F5E-DFC3-9E2A-D96A-BE124F1ED7DA}"/>
              </a:ext>
            </a:extLst>
          </p:cNvPr>
          <p:cNvSpPr>
            <a:spLocks noGrp="1"/>
          </p:cNvSpPr>
          <p:nvPr>
            <p:ph type="sldNum" sz="quarter" idx="12"/>
          </p:nvPr>
        </p:nvSpPr>
        <p:spPr>
          <a:xfrm>
            <a:off x="10459720" y="6356351"/>
            <a:ext cx="1229360" cy="365125"/>
          </a:xfrm>
        </p:spPr>
        <p:txBody>
          <a:bodyPr/>
          <a:lstStyle/>
          <a:p>
            <a:pPr rtl="0"/>
            <a:fld id="{401CF334-2D5C-4859-84A6-CA7E6E43FAEB}" type="slidenum">
              <a:rPr lang="en-US" altLang="ja-JP" sz="2000" noProof="0" smtClean="0">
                <a:latin typeface="ＭＳ Ｐゴシック" panose="020B0600070205080204" pitchFamily="50" charset="-128"/>
                <a:ea typeface="ＭＳ Ｐゴシック" panose="020B0600070205080204" pitchFamily="50" charset="-128"/>
              </a:rPr>
              <a:t>25</a:t>
            </a:fld>
            <a:endParaRPr lang="ja-JP" altLang="en-US" sz="2000" noProof="0" dirty="0">
              <a:latin typeface="ＭＳ Ｐゴシック" panose="020B0600070205080204" pitchFamily="50" charset="-128"/>
              <a:ea typeface="ＭＳ Ｐゴシック" panose="020B0600070205080204" pitchFamily="50" charset="-128"/>
            </a:endParaRPr>
          </a:p>
        </p:txBody>
      </p:sp>
      <p:sp>
        <p:nvSpPr>
          <p:cNvPr id="5" name="コンテンツ プレースホルダー 1">
            <a:extLst>
              <a:ext uri="{FF2B5EF4-FFF2-40B4-BE49-F238E27FC236}">
                <a16:creationId xmlns:a16="http://schemas.microsoft.com/office/drawing/2014/main" id="{3D4643D7-905D-2888-3F67-02C367098067}"/>
              </a:ext>
            </a:extLst>
          </p:cNvPr>
          <p:cNvSpPr txBox="1">
            <a:spLocks/>
          </p:cNvSpPr>
          <p:nvPr/>
        </p:nvSpPr>
        <p:spPr>
          <a:xfrm>
            <a:off x="247650" y="3708142"/>
            <a:ext cx="11823700" cy="3276858"/>
          </a:xfrm>
          <a:prstGeom prst="rect">
            <a:avLst/>
          </a:prstGeom>
        </p:spPr>
        <p:txBody>
          <a:bodyPr vert="horz" rtlCol="0">
            <a:normAutofit fontScale="77500" lnSpcReduction="20000"/>
          </a:bodyPr>
          <a:lst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a:lstStyle>
          <a:p>
            <a:pPr marL="0" indent="0">
              <a:buFont typeface="Wingdings 2"/>
              <a:buNone/>
            </a:pPr>
            <a:r>
              <a:rPr lang="ja-JP" altLang="en-US" sz="3400" dirty="0">
                <a:latin typeface="ＭＳ Ｐゴシック" panose="020B0600070205080204" pitchFamily="50" charset="-128"/>
                <a:ea typeface="ＭＳ Ｐゴシック" panose="020B0600070205080204" pitchFamily="50" charset="-128"/>
              </a:rPr>
              <a:t>＊日本監査役協会</a:t>
            </a:r>
            <a:r>
              <a:rPr lang="en-US" altLang="ja-JP" sz="3400" dirty="0">
                <a:latin typeface="ＭＳ Ｐゴシック" panose="020B0600070205080204" pitchFamily="50" charset="-128"/>
                <a:ea typeface="ＭＳ Ｐゴシック" panose="020B0600070205080204" pitchFamily="50" charset="-128"/>
              </a:rPr>
              <a:t>2023</a:t>
            </a:r>
            <a:r>
              <a:rPr lang="ja-JP" altLang="en-US" sz="3400" dirty="0">
                <a:latin typeface="ＭＳ Ｐゴシック" panose="020B0600070205080204" pitchFamily="50" charset="-128"/>
                <a:ea typeface="ＭＳ Ｐゴシック" panose="020B0600070205080204" pitchFamily="50" charset="-128"/>
              </a:rPr>
              <a:t>年</a:t>
            </a:r>
            <a:r>
              <a:rPr lang="en-US" altLang="ja-JP" sz="3400" dirty="0">
                <a:latin typeface="ＭＳ Ｐゴシック" panose="020B0600070205080204" pitchFamily="50" charset="-128"/>
                <a:ea typeface="ＭＳ Ｐゴシック" panose="020B0600070205080204" pitchFamily="50" charset="-128"/>
              </a:rPr>
              <a:t>2</a:t>
            </a:r>
            <a:r>
              <a:rPr lang="ja-JP" altLang="en-US" sz="3400" dirty="0">
                <a:latin typeface="ＭＳ Ｐゴシック" panose="020B0600070205080204" pitchFamily="50" charset="-128"/>
                <a:ea typeface="ＭＳ Ｐゴシック" panose="020B0600070205080204" pitchFamily="50" charset="-128"/>
              </a:rPr>
              <a:t>月</a:t>
            </a:r>
            <a:r>
              <a:rPr lang="en-US" altLang="ja-JP" sz="3400" dirty="0">
                <a:latin typeface="ＭＳ Ｐゴシック" panose="020B0600070205080204" pitchFamily="50" charset="-128"/>
                <a:ea typeface="ＭＳ Ｐゴシック" panose="020B0600070205080204" pitchFamily="50" charset="-128"/>
              </a:rPr>
              <a:t>17</a:t>
            </a:r>
            <a:r>
              <a:rPr lang="ja-JP" altLang="en-US" sz="3400" dirty="0">
                <a:latin typeface="ＭＳ Ｐゴシック" panose="020B0600070205080204" pitchFamily="50" charset="-128"/>
                <a:ea typeface="ＭＳ Ｐゴシック" panose="020B0600070205080204" pitchFamily="50" charset="-128"/>
              </a:rPr>
              <a:t>日公表のインターネット・アンケート集計より</a:t>
            </a:r>
            <a:r>
              <a:rPr lang="en-US" altLang="ja-JP" sz="3400" dirty="0">
                <a:latin typeface="ＭＳ Ｐゴシック" panose="020B0600070205080204" pitchFamily="50" charset="-128"/>
                <a:ea typeface="ＭＳ Ｐゴシック" panose="020B0600070205080204" pitchFamily="50" charset="-128"/>
              </a:rPr>
              <a:t>(p.78)</a:t>
            </a:r>
          </a:p>
          <a:p>
            <a:pPr marL="0" indent="0">
              <a:buFont typeface="Wingdings 2"/>
              <a:buNone/>
            </a:pPr>
            <a:r>
              <a:rPr lang="ja-JP" altLang="en-US" sz="3400" dirty="0">
                <a:latin typeface="ＭＳ Ｐゴシック" panose="020B0600070205080204" pitchFamily="50" charset="-128"/>
                <a:ea typeface="ＭＳ Ｐゴシック" panose="020B0600070205080204" pitchFamily="50" charset="-128"/>
              </a:rPr>
              <a:t>    回答社数　　上場会社　</a:t>
            </a:r>
            <a:r>
              <a:rPr lang="en-US" altLang="ja-JP" sz="3400" dirty="0">
                <a:latin typeface="ＭＳ Ｐゴシック" panose="020B0600070205080204" pitchFamily="50" charset="-128"/>
                <a:ea typeface="ＭＳ Ｐゴシック" panose="020B0600070205080204" pitchFamily="50" charset="-128"/>
              </a:rPr>
              <a:t>756</a:t>
            </a:r>
            <a:r>
              <a:rPr lang="ja-JP" altLang="en-US" sz="3400" dirty="0">
                <a:latin typeface="ＭＳ Ｐゴシック" panose="020B0600070205080204" pitchFamily="50" charset="-128"/>
                <a:ea typeface="ＭＳ Ｐゴシック" panose="020B0600070205080204" pitchFamily="50" charset="-128"/>
              </a:rPr>
              <a:t>社　　　　非上場会社</a:t>
            </a:r>
            <a:r>
              <a:rPr lang="en-US" altLang="ja-JP" sz="3400" dirty="0">
                <a:latin typeface="ＭＳ Ｐゴシック" panose="020B0600070205080204" pitchFamily="50" charset="-128"/>
                <a:ea typeface="ＭＳ Ｐゴシック" panose="020B0600070205080204" pitchFamily="50" charset="-128"/>
              </a:rPr>
              <a:t>88</a:t>
            </a:r>
            <a:r>
              <a:rPr lang="ja-JP" altLang="en-US" sz="3400" dirty="0">
                <a:latin typeface="ＭＳ Ｐゴシック" panose="020B0600070205080204" pitchFamily="50" charset="-128"/>
                <a:ea typeface="ＭＳ Ｐゴシック" panose="020B0600070205080204" pitchFamily="50" charset="-128"/>
              </a:rPr>
              <a:t>社</a:t>
            </a:r>
            <a:endParaRPr lang="en-US" altLang="ja-JP" sz="3400" dirty="0">
              <a:latin typeface="ＭＳ Ｐゴシック" panose="020B0600070205080204" pitchFamily="50" charset="-128"/>
              <a:ea typeface="ＭＳ Ｐゴシック" panose="020B0600070205080204" pitchFamily="50" charset="-128"/>
            </a:endParaRPr>
          </a:p>
          <a:p>
            <a:pPr marL="0" indent="0">
              <a:buFont typeface="Wingdings 2"/>
              <a:buNone/>
            </a:pPr>
            <a:r>
              <a:rPr lang="ja-JP" altLang="en-US" sz="3400" dirty="0">
                <a:latin typeface="ＭＳ Ｐゴシック" panose="020B0600070205080204" pitchFamily="50" charset="-128"/>
                <a:ea typeface="ＭＳ Ｐゴシック" panose="020B0600070205080204" pitchFamily="50" charset="-128"/>
              </a:rPr>
              <a:t>　指名・報酬の両方又はいずれか設置　　上場　</a:t>
            </a:r>
            <a:r>
              <a:rPr lang="en-US" altLang="ja-JP" sz="3400" dirty="0">
                <a:latin typeface="ＭＳ Ｐゴシック" panose="020B0600070205080204" pitchFamily="50" charset="-128"/>
                <a:ea typeface="ＭＳ Ｐゴシック" panose="020B0600070205080204" pitchFamily="50" charset="-128"/>
              </a:rPr>
              <a:t>72.5%       </a:t>
            </a:r>
            <a:r>
              <a:rPr lang="ja-JP" altLang="en-US" sz="3400" dirty="0">
                <a:latin typeface="ＭＳ Ｐゴシック" panose="020B0600070205080204" pitchFamily="50" charset="-128"/>
                <a:ea typeface="ＭＳ Ｐゴシック" panose="020B0600070205080204" pitchFamily="50" charset="-128"/>
              </a:rPr>
              <a:t>非上場  </a:t>
            </a:r>
            <a:r>
              <a:rPr lang="en-US" altLang="ja-JP" sz="3400" dirty="0">
                <a:latin typeface="ＭＳ Ｐゴシック" panose="020B0600070205080204" pitchFamily="50" charset="-128"/>
                <a:ea typeface="ＭＳ Ｐゴシック" panose="020B0600070205080204" pitchFamily="50" charset="-128"/>
              </a:rPr>
              <a:t>35.3%</a:t>
            </a:r>
          </a:p>
          <a:p>
            <a:pPr marL="0" indent="0">
              <a:buFont typeface="Wingdings 2"/>
              <a:buNone/>
            </a:pPr>
            <a:r>
              <a:rPr lang="ja-JP" altLang="en-US" sz="3400" dirty="0">
                <a:latin typeface="ＭＳ Ｐゴシック" panose="020B0600070205080204" pitchFamily="50" charset="-128"/>
                <a:ea typeface="ＭＳ Ｐゴシック" panose="020B0600070205080204" pitchFamily="50" charset="-128"/>
              </a:rPr>
              <a:t>　設置されていない                                        </a:t>
            </a:r>
            <a:r>
              <a:rPr lang="en-US" altLang="ja-JP" sz="3400" dirty="0">
                <a:latin typeface="ＭＳ Ｐゴシック" panose="020B0600070205080204" pitchFamily="50" charset="-128"/>
                <a:ea typeface="ＭＳ Ｐゴシック" panose="020B0600070205080204" pitchFamily="50" charset="-128"/>
              </a:rPr>
              <a:t>27.4%                   64.8%</a:t>
            </a:r>
          </a:p>
          <a:p>
            <a:pPr marL="0" indent="0">
              <a:buFont typeface="Wingdings 2"/>
              <a:buNone/>
            </a:pPr>
            <a:endParaRPr lang="en-US" altLang="ja-JP" sz="3400" dirty="0">
              <a:latin typeface="ＭＳ Ｐゴシック" panose="020B0600070205080204" pitchFamily="50" charset="-128"/>
              <a:ea typeface="ＭＳ Ｐゴシック" panose="020B0600070205080204" pitchFamily="50" charset="-128"/>
            </a:endParaRPr>
          </a:p>
          <a:p>
            <a:pPr marL="0" indent="0">
              <a:buFont typeface="Wingdings 2"/>
              <a:buNone/>
            </a:pPr>
            <a:r>
              <a:rPr lang="ja-JP" altLang="en-US" sz="3400" dirty="0">
                <a:latin typeface="ＭＳ Ｐゴシック" panose="020B0600070205080204" pitchFamily="50" charset="-128"/>
                <a:ea typeface="ＭＳ Ｐゴシック" panose="020B0600070205080204" pitchFamily="50" charset="-128"/>
              </a:rPr>
              <a:t>（参考：監査役（会）設置会社　　回答社数　上場　</a:t>
            </a:r>
            <a:r>
              <a:rPr lang="en-US" altLang="ja-JP" sz="3400" dirty="0">
                <a:latin typeface="ＭＳ Ｐゴシック" panose="020B0600070205080204" pitchFamily="50" charset="-128"/>
                <a:ea typeface="ＭＳ Ｐゴシック" panose="020B0600070205080204" pitchFamily="50" charset="-128"/>
              </a:rPr>
              <a:t>1373</a:t>
            </a:r>
            <a:r>
              <a:rPr lang="ja-JP" altLang="en-US" sz="3400" dirty="0">
                <a:latin typeface="ＭＳ Ｐゴシック" panose="020B0600070205080204" pitchFamily="50" charset="-128"/>
                <a:ea typeface="ＭＳ Ｐゴシック" panose="020B0600070205080204" pitchFamily="50" charset="-128"/>
              </a:rPr>
              <a:t>社　　　非上場　</a:t>
            </a:r>
            <a:r>
              <a:rPr lang="en-US" altLang="ja-JP" sz="3400" dirty="0">
                <a:latin typeface="ＭＳ Ｐゴシック" panose="020B0600070205080204" pitchFamily="50" charset="-128"/>
                <a:ea typeface="ＭＳ Ｐゴシック" panose="020B0600070205080204" pitchFamily="50" charset="-128"/>
              </a:rPr>
              <a:t>2049</a:t>
            </a:r>
            <a:r>
              <a:rPr lang="ja-JP" altLang="en-US" sz="3400" dirty="0">
                <a:latin typeface="ＭＳ Ｐゴシック" panose="020B0600070205080204" pitchFamily="50" charset="-128"/>
                <a:ea typeface="ＭＳ Ｐゴシック" panose="020B0600070205080204" pitchFamily="50" charset="-128"/>
              </a:rPr>
              <a:t>社</a:t>
            </a:r>
            <a:r>
              <a:rPr lang="en-US" altLang="ja-JP" sz="3400" dirty="0">
                <a:latin typeface="ＭＳ Ｐゴシック" panose="020B0600070205080204" pitchFamily="50" charset="-128"/>
                <a:ea typeface="ＭＳ Ｐゴシック" panose="020B0600070205080204" pitchFamily="50" charset="-128"/>
              </a:rPr>
              <a:t>(p.34)</a:t>
            </a:r>
          </a:p>
          <a:p>
            <a:pPr marL="0" indent="0">
              <a:buFont typeface="Wingdings 2"/>
              <a:buNone/>
            </a:pPr>
            <a:r>
              <a:rPr lang="ja-JP" altLang="en-US" sz="3400" dirty="0">
                <a:latin typeface="ＭＳ Ｐゴシック" panose="020B0600070205080204" pitchFamily="50" charset="-128"/>
                <a:ea typeface="ＭＳ Ｐゴシック" panose="020B0600070205080204" pitchFamily="50" charset="-128"/>
              </a:rPr>
              <a:t>　指名・報酬の両方又はいずれか設置　　上場　</a:t>
            </a:r>
            <a:r>
              <a:rPr lang="en-US" altLang="ja-JP" sz="3400" dirty="0">
                <a:latin typeface="ＭＳ Ｐゴシック" panose="020B0600070205080204" pitchFamily="50" charset="-128"/>
                <a:ea typeface="ＭＳ Ｐゴシック" panose="020B0600070205080204" pitchFamily="50" charset="-128"/>
              </a:rPr>
              <a:t>66.9%       </a:t>
            </a:r>
            <a:r>
              <a:rPr lang="ja-JP" altLang="en-US" sz="3400" dirty="0">
                <a:latin typeface="ＭＳ Ｐゴシック" panose="020B0600070205080204" pitchFamily="50" charset="-128"/>
                <a:ea typeface="ＭＳ Ｐゴシック" panose="020B0600070205080204" pitchFamily="50" charset="-128"/>
              </a:rPr>
              <a:t>非上場    </a:t>
            </a:r>
            <a:r>
              <a:rPr lang="en-US" altLang="ja-JP" sz="3400" dirty="0">
                <a:latin typeface="ＭＳ Ｐゴシック" panose="020B0600070205080204" pitchFamily="50" charset="-128"/>
                <a:ea typeface="ＭＳ Ｐゴシック" panose="020B0600070205080204" pitchFamily="50" charset="-128"/>
              </a:rPr>
              <a:t>7.2%</a:t>
            </a:r>
          </a:p>
          <a:p>
            <a:pPr marL="0" indent="0">
              <a:buFont typeface="Wingdings 2"/>
              <a:buNone/>
            </a:pPr>
            <a:r>
              <a:rPr lang="ja-JP" altLang="en-US" sz="3400" dirty="0">
                <a:latin typeface="ＭＳ Ｐゴシック" panose="020B0600070205080204" pitchFamily="50" charset="-128"/>
                <a:ea typeface="ＭＳ Ｐゴシック" panose="020B0600070205080204" pitchFamily="50" charset="-128"/>
              </a:rPr>
              <a:t>　設置されていない                                       </a:t>
            </a:r>
            <a:r>
              <a:rPr lang="en-US" altLang="ja-JP" sz="3400" dirty="0">
                <a:latin typeface="ＭＳ Ｐゴシック" panose="020B0600070205080204" pitchFamily="50" charset="-128"/>
                <a:ea typeface="ＭＳ Ｐゴシック" panose="020B0600070205080204" pitchFamily="50" charset="-128"/>
              </a:rPr>
              <a:t>33.2%                    92.7%</a:t>
            </a:r>
            <a:endParaRPr lang="ja-JP" altLang="en-US" sz="2800" dirty="0"/>
          </a:p>
        </p:txBody>
      </p:sp>
    </p:spTree>
    <p:extLst>
      <p:ext uri="{BB962C8B-B14F-4D97-AF65-F5344CB8AC3E}">
        <p14:creationId xmlns:p14="http://schemas.microsoft.com/office/powerpoint/2010/main" val="143227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47650" y="331470"/>
            <a:ext cx="10858500" cy="755650"/>
          </a:xfrm>
        </p:spPr>
        <p:txBody>
          <a:bodyPr rtlCol="0">
            <a:normAutofit/>
          </a:bodyPr>
          <a:lstStyle/>
          <a:p>
            <a:pPr rtl="0"/>
            <a:r>
              <a:rPr lang="ja-JP" altLang="en-US" dirty="0">
                <a:latin typeface="ＭＳ Ｐゴシック" panose="020B0600070205080204" pitchFamily="50" charset="-128"/>
                <a:ea typeface="ＭＳ Ｐゴシック" panose="020B0600070205080204" pitchFamily="50" charset="-128"/>
              </a:rPr>
              <a:t>１．監査等委員会設置会社の概要</a:t>
            </a:r>
            <a:r>
              <a:rPr lang="ja-JP" altLang="en-US" sz="3600" dirty="0">
                <a:latin typeface="ＭＳ Ｐゴシック" panose="020B0600070205080204" pitchFamily="50" charset="-128"/>
                <a:ea typeface="ＭＳ Ｐゴシック" panose="020B0600070205080204" pitchFamily="50" charset="-128"/>
              </a:rPr>
              <a:t>（つづき）</a:t>
            </a:r>
          </a:p>
        </p:txBody>
      </p:sp>
      <p:sp>
        <p:nvSpPr>
          <p:cNvPr id="2" name="コンテンツ プレースホルダー 1"/>
          <p:cNvSpPr>
            <a:spLocks noGrp="1"/>
          </p:cNvSpPr>
          <p:nvPr>
            <p:ph idx="1"/>
          </p:nvPr>
        </p:nvSpPr>
        <p:spPr>
          <a:xfrm>
            <a:off x="406400" y="1212850"/>
            <a:ext cx="11042650" cy="641350"/>
          </a:xfrm>
        </p:spPr>
        <p:txBody>
          <a:bodyPr rtlCol="0"/>
          <a:lstStyle/>
          <a:p>
            <a:pPr marL="0" indent="0" rtl="0">
              <a:buNone/>
            </a:pPr>
            <a:r>
              <a:rPr lang="en-US" altLang="ja-JP" sz="3200" dirty="0">
                <a:latin typeface="ＭＳ Ｐゴシック" panose="020B0600070205080204" pitchFamily="50" charset="-128"/>
                <a:ea typeface="ＭＳ Ｐゴシック" panose="020B0600070205080204" pitchFamily="50" charset="-128"/>
              </a:rPr>
              <a:t>(1)</a:t>
            </a:r>
            <a:r>
              <a:rPr lang="ja-JP" altLang="en-US" sz="3200" dirty="0">
                <a:latin typeface="ＭＳ Ｐゴシック" panose="020B0600070205080204" pitchFamily="50" charset="-128"/>
                <a:ea typeface="ＭＳ Ｐゴシック" panose="020B0600070205080204" pitchFamily="50" charset="-128"/>
              </a:rPr>
              <a:t>監査等委員会設置会社の特徴（つづき）</a:t>
            </a:r>
            <a:endParaRPr lang="ja-JP" altLang="en-US" dirty="0"/>
          </a:p>
        </p:txBody>
      </p:sp>
      <p:sp>
        <p:nvSpPr>
          <p:cNvPr id="5" name="テキスト ボックス 4">
            <a:extLst>
              <a:ext uri="{FF2B5EF4-FFF2-40B4-BE49-F238E27FC236}">
                <a16:creationId xmlns:a16="http://schemas.microsoft.com/office/drawing/2014/main" id="{CA89B76F-DE1F-9C82-4126-529E078A93B7}"/>
              </a:ext>
            </a:extLst>
          </p:cNvPr>
          <p:cNvSpPr txBox="1"/>
          <p:nvPr/>
        </p:nvSpPr>
        <p:spPr>
          <a:xfrm>
            <a:off x="247650" y="3417987"/>
            <a:ext cx="11630025" cy="3108543"/>
          </a:xfrm>
          <a:prstGeom prst="rect">
            <a:avLst/>
          </a:prstGeom>
          <a:noFill/>
          <a:ln>
            <a:noFill/>
          </a:ln>
        </p:spPr>
        <p:txBody>
          <a:bodyPr wrap="square" rtlCol="0">
            <a:spAutoFit/>
          </a:bodyPr>
          <a:lstStyle/>
          <a:p>
            <a:pPr algn="just"/>
            <a:r>
              <a:rPr kumimoji="1" lang="ja-JP" altLang="en-US" sz="2800" dirty="0"/>
              <a:t>④重要な業務執行の決定について、一定の条件を満たすときは、その決</a:t>
            </a:r>
            <a:endParaRPr kumimoji="1" lang="en-US" altLang="ja-JP" sz="2800" dirty="0"/>
          </a:p>
          <a:p>
            <a:pPr algn="just"/>
            <a:r>
              <a:rPr kumimoji="1" lang="ja-JP" altLang="en-US" sz="2800" dirty="0"/>
              <a:t>　定の全部又は一部を（業務執行）取締役に委任できる。</a:t>
            </a:r>
            <a:endParaRPr kumimoji="1" lang="en-US" altLang="ja-JP" sz="2800" dirty="0"/>
          </a:p>
          <a:p>
            <a:pPr algn="just"/>
            <a:r>
              <a:rPr kumimoji="1" lang="ja-JP" altLang="en-US" sz="2800" dirty="0"/>
              <a:t>・取締役の過半数が社外取締役であるとき、又は</a:t>
            </a:r>
            <a:endParaRPr kumimoji="1" lang="en-US" altLang="ja-JP" sz="2800" dirty="0"/>
          </a:p>
          <a:p>
            <a:pPr algn="just"/>
            <a:r>
              <a:rPr kumimoji="1" lang="ja-JP" altLang="en-US" sz="2800" dirty="0"/>
              <a:t>・定款に以下を定めたとき：「取締役会の決議によって重要な業務執</a:t>
            </a:r>
            <a:endParaRPr kumimoji="1" lang="en-US" altLang="ja-JP" sz="2800" dirty="0"/>
          </a:p>
          <a:p>
            <a:pPr algn="just"/>
            <a:r>
              <a:rPr kumimoji="1" lang="ja-JP" altLang="en-US" sz="2800" dirty="0"/>
              <a:t>　行の決定の全部又は一部を取締役に委任できる」旨</a:t>
            </a:r>
            <a:endParaRPr kumimoji="1" lang="en-US" altLang="ja-JP" sz="2800" dirty="0"/>
          </a:p>
          <a:p>
            <a:pPr algn="just"/>
            <a:r>
              <a:rPr kumimoji="1" lang="ja-JP" altLang="en-US" sz="2800" dirty="0"/>
              <a:t>　＊株主総会招集・議案、取締役の個人別報酬等の決定の方針、譲渡制限株式の譲渡、競業・利益相反取引等は委任できない（</a:t>
            </a:r>
            <a:r>
              <a:rPr kumimoji="1" lang="en-US" altLang="ja-JP" sz="2800" dirty="0"/>
              <a:t>399</a:t>
            </a:r>
            <a:r>
              <a:rPr kumimoji="1" lang="ja-JP" altLang="en-US" sz="2800" dirty="0"/>
              <a:t>の</a:t>
            </a:r>
            <a:r>
              <a:rPr kumimoji="1" lang="en-US" altLang="ja-JP" sz="2800" dirty="0"/>
              <a:t>13</a:t>
            </a:r>
            <a:r>
              <a:rPr kumimoji="1" lang="ja-JP" altLang="en-US" sz="2800" dirty="0"/>
              <a:t>）。</a:t>
            </a:r>
          </a:p>
        </p:txBody>
      </p:sp>
      <p:sp>
        <p:nvSpPr>
          <p:cNvPr id="7" name="テキスト ボックス 6">
            <a:extLst>
              <a:ext uri="{FF2B5EF4-FFF2-40B4-BE49-F238E27FC236}">
                <a16:creationId xmlns:a16="http://schemas.microsoft.com/office/drawing/2014/main" id="{242D7B4B-A9B9-F0BA-1FA9-0540B1BF98E5}"/>
              </a:ext>
            </a:extLst>
          </p:cNvPr>
          <p:cNvSpPr txBox="1"/>
          <p:nvPr/>
        </p:nvSpPr>
        <p:spPr>
          <a:xfrm>
            <a:off x="247650" y="1854200"/>
            <a:ext cx="11487150" cy="1384995"/>
          </a:xfrm>
          <a:prstGeom prst="rect">
            <a:avLst/>
          </a:prstGeom>
          <a:noFill/>
          <a:ln>
            <a:noFill/>
          </a:ln>
        </p:spPr>
        <p:txBody>
          <a:bodyPr wrap="square" rtlCol="0">
            <a:spAutoFit/>
          </a:bodyPr>
          <a:lstStyle/>
          <a:p>
            <a:r>
              <a:rPr kumimoji="1" lang="ja-JP" altLang="en-US" sz="2800" dirty="0">
                <a:latin typeface="ＭＳ Ｐゴシック" panose="020B0600070205080204" pitchFamily="50" charset="-128"/>
                <a:ea typeface="ＭＳ Ｐゴシック" panose="020B0600070205080204" pitchFamily="50" charset="-128"/>
              </a:rPr>
              <a:t>③監査等委員会は、監査等委員以外の取締役の指名・報酬等に関して、監</a:t>
            </a:r>
            <a:endParaRPr kumimoji="1" lang="en-US" altLang="ja-JP" sz="2800" dirty="0">
              <a:latin typeface="ＭＳ Ｐゴシック" panose="020B0600070205080204" pitchFamily="50" charset="-128"/>
              <a:ea typeface="ＭＳ Ｐゴシック" panose="020B0600070205080204" pitchFamily="50" charset="-128"/>
            </a:endParaRPr>
          </a:p>
          <a:p>
            <a:r>
              <a:rPr kumimoji="1" lang="ja-JP" altLang="en-US" sz="2800" dirty="0">
                <a:latin typeface="ＭＳ Ｐゴシック" panose="020B0600070205080204" pitchFamily="50" charset="-128"/>
                <a:ea typeface="ＭＳ Ｐゴシック" panose="020B0600070205080204" pitchFamily="50" charset="-128"/>
              </a:rPr>
              <a:t>　査等委員会の意見を決定し、必要に応じて、株主総会で株主に対し意見</a:t>
            </a:r>
            <a:endParaRPr kumimoji="1" lang="en-US" altLang="ja-JP" sz="2800" dirty="0">
              <a:latin typeface="ＭＳ Ｐゴシック" panose="020B0600070205080204" pitchFamily="50" charset="-128"/>
              <a:ea typeface="ＭＳ Ｐゴシック" panose="020B0600070205080204" pitchFamily="50" charset="-128"/>
            </a:endParaRPr>
          </a:p>
          <a:p>
            <a:r>
              <a:rPr kumimoji="1" lang="ja-JP" altLang="en-US" sz="2800" dirty="0">
                <a:latin typeface="ＭＳ Ｐゴシック" panose="020B0600070205080204" pitchFamily="50" charset="-128"/>
                <a:ea typeface="ＭＳ Ｐゴシック" panose="020B0600070205080204" pitchFamily="50" charset="-128"/>
              </a:rPr>
              <a:t>　陳述ができる（監督権限）。</a:t>
            </a:r>
          </a:p>
        </p:txBody>
      </p:sp>
      <p:sp>
        <p:nvSpPr>
          <p:cNvPr id="8" name="スライド番号プレースホルダー 7">
            <a:extLst>
              <a:ext uri="{FF2B5EF4-FFF2-40B4-BE49-F238E27FC236}">
                <a16:creationId xmlns:a16="http://schemas.microsoft.com/office/drawing/2014/main" id="{DAB2BC3D-EEC6-BBCB-A1DE-E7F849407FD7}"/>
              </a:ext>
            </a:extLst>
          </p:cNvPr>
          <p:cNvSpPr>
            <a:spLocks noGrp="1"/>
          </p:cNvSpPr>
          <p:nvPr>
            <p:ph type="sldNum" sz="quarter" idx="12"/>
          </p:nvPr>
        </p:nvSpPr>
        <p:spPr/>
        <p:txBody>
          <a:bodyPr/>
          <a:lstStyle/>
          <a:p>
            <a:pPr rtl="0"/>
            <a:fld id="{401CF334-2D5C-4859-84A6-CA7E6E43FAEB}" type="slidenum">
              <a:rPr lang="en-US" altLang="ja-JP" sz="2000" noProof="0" smtClean="0">
                <a:latin typeface="ＭＳ Ｐゴシック" panose="020B0600070205080204" pitchFamily="50" charset="-128"/>
                <a:ea typeface="ＭＳ Ｐゴシック" panose="020B0600070205080204" pitchFamily="50" charset="-128"/>
              </a:rPr>
              <a:t>3</a:t>
            </a:fld>
            <a:endParaRPr lang="ja-JP" altLang="en-US" sz="2000" noProof="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814209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47650" y="331470"/>
            <a:ext cx="10858500" cy="755650"/>
          </a:xfrm>
        </p:spPr>
        <p:txBody>
          <a:bodyPr rtlCol="0">
            <a:normAutofit/>
          </a:bodyPr>
          <a:lstStyle/>
          <a:p>
            <a:pPr rtl="0"/>
            <a:r>
              <a:rPr lang="ja-JP" altLang="en-US" dirty="0">
                <a:latin typeface="ＭＳ Ｐゴシック" panose="020B0600070205080204" pitchFamily="50" charset="-128"/>
                <a:ea typeface="ＭＳ Ｐゴシック" panose="020B0600070205080204" pitchFamily="50" charset="-128"/>
              </a:rPr>
              <a:t>１．監査等委員会設置会社の概要</a:t>
            </a:r>
            <a:r>
              <a:rPr lang="ja-JP" altLang="en-US" sz="3600" dirty="0">
                <a:latin typeface="ＭＳ Ｐゴシック" panose="020B0600070205080204" pitchFamily="50" charset="-128"/>
                <a:ea typeface="ＭＳ Ｐゴシック" panose="020B0600070205080204" pitchFamily="50" charset="-128"/>
              </a:rPr>
              <a:t>（つづき）</a:t>
            </a:r>
          </a:p>
        </p:txBody>
      </p:sp>
      <p:sp>
        <p:nvSpPr>
          <p:cNvPr id="2" name="コンテンツ プレースホルダー 1"/>
          <p:cNvSpPr>
            <a:spLocks noGrp="1"/>
          </p:cNvSpPr>
          <p:nvPr>
            <p:ph idx="1"/>
          </p:nvPr>
        </p:nvSpPr>
        <p:spPr>
          <a:xfrm>
            <a:off x="406400" y="1212850"/>
            <a:ext cx="11042650" cy="641350"/>
          </a:xfrm>
        </p:spPr>
        <p:txBody>
          <a:bodyPr rtlCol="0"/>
          <a:lstStyle/>
          <a:p>
            <a:pPr marL="0" indent="0" rtl="0">
              <a:buNone/>
            </a:pPr>
            <a:r>
              <a:rPr lang="en-US" altLang="ja-JP" sz="3200" dirty="0">
                <a:latin typeface="ＭＳ Ｐゴシック" panose="020B0600070205080204" pitchFamily="50" charset="-128"/>
                <a:ea typeface="ＭＳ Ｐゴシック" panose="020B0600070205080204" pitchFamily="50" charset="-128"/>
              </a:rPr>
              <a:t>(1)</a:t>
            </a:r>
            <a:r>
              <a:rPr lang="ja-JP" altLang="en-US" sz="3200" dirty="0">
                <a:latin typeface="ＭＳ Ｐゴシック" panose="020B0600070205080204" pitchFamily="50" charset="-128"/>
                <a:ea typeface="ＭＳ Ｐゴシック" panose="020B0600070205080204" pitchFamily="50" charset="-128"/>
              </a:rPr>
              <a:t>監査等委員会設置会社の特徴（つづき）</a:t>
            </a:r>
            <a:endParaRPr lang="ja-JP" altLang="en-US" dirty="0"/>
          </a:p>
        </p:txBody>
      </p:sp>
      <p:sp>
        <p:nvSpPr>
          <p:cNvPr id="5" name="テキスト ボックス 4">
            <a:extLst>
              <a:ext uri="{FF2B5EF4-FFF2-40B4-BE49-F238E27FC236}">
                <a16:creationId xmlns:a16="http://schemas.microsoft.com/office/drawing/2014/main" id="{CA89B76F-DE1F-9C82-4126-529E078A93B7}"/>
              </a:ext>
            </a:extLst>
          </p:cNvPr>
          <p:cNvSpPr txBox="1"/>
          <p:nvPr/>
        </p:nvSpPr>
        <p:spPr>
          <a:xfrm>
            <a:off x="406400" y="1854200"/>
            <a:ext cx="11487150" cy="2677656"/>
          </a:xfrm>
          <a:prstGeom prst="rect">
            <a:avLst/>
          </a:prstGeom>
          <a:noFill/>
          <a:ln>
            <a:noFill/>
          </a:ln>
        </p:spPr>
        <p:txBody>
          <a:bodyPr wrap="square" rtlCol="0">
            <a:spAutoFit/>
          </a:bodyPr>
          <a:lstStyle/>
          <a:p>
            <a:pPr algn="just"/>
            <a:r>
              <a:rPr lang="ja-JP" altLang="en-US"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⑤</a:t>
            </a:r>
            <a:r>
              <a:rPr lang="ja-JP"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監査等委員（会）は、監査役（会）とほぼ同等の監査権限を有する。</a:t>
            </a:r>
            <a:endParaRPr lang="en-US"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報告徴収権限・調査権限は、監査等委員会で選定した監査等委員にある。取締役会への報告権限、取締役の業務執行差止権限などは、監査役と同等の独任制的権限を</a:t>
            </a:r>
            <a:r>
              <a:rPr lang="ja-JP" altLang="en-US"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監査等委員が</a:t>
            </a:r>
            <a:r>
              <a:rPr lang="ja-JP"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有する。</a:t>
            </a:r>
            <a:endParaRPr lang="en-US"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会社法では、常勤の監査等委員の設置を義務付けていない。</a:t>
            </a:r>
            <a:r>
              <a:rPr lang="ja-JP" altLang="en-US"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ただし、</a:t>
            </a:r>
            <a:r>
              <a:rPr lang="ja-JP"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有無とその理由</a:t>
            </a:r>
            <a:r>
              <a:rPr lang="ja-JP" altLang="en-US"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を</a:t>
            </a:r>
            <a:r>
              <a:rPr lang="ja-JP"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開示</a:t>
            </a:r>
            <a:r>
              <a:rPr lang="ja-JP" altLang="en-US"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しなければならない。</a:t>
            </a:r>
            <a:endParaRPr kumimoji="1" lang="ja-JP" altLang="en-US" sz="2800" dirty="0"/>
          </a:p>
        </p:txBody>
      </p:sp>
      <p:sp>
        <p:nvSpPr>
          <p:cNvPr id="4" name="テキスト ボックス 3">
            <a:extLst>
              <a:ext uri="{FF2B5EF4-FFF2-40B4-BE49-F238E27FC236}">
                <a16:creationId xmlns:a16="http://schemas.microsoft.com/office/drawing/2014/main" id="{06351AC1-2844-67B1-19FB-0CA6D6E8EAB7}"/>
              </a:ext>
            </a:extLst>
          </p:cNvPr>
          <p:cNvSpPr txBox="1"/>
          <p:nvPr/>
        </p:nvSpPr>
        <p:spPr>
          <a:xfrm>
            <a:off x="406400" y="4531856"/>
            <a:ext cx="11487150" cy="523220"/>
          </a:xfrm>
          <a:prstGeom prst="rect">
            <a:avLst/>
          </a:prstGeom>
          <a:noFill/>
          <a:ln>
            <a:noFill/>
          </a:ln>
        </p:spPr>
        <p:txBody>
          <a:bodyPr wrap="square" rtlCol="0">
            <a:spAutoFit/>
          </a:bodyPr>
          <a:lstStyle/>
          <a:p>
            <a:r>
              <a:rPr kumimoji="1" lang="ja-JP" altLang="en-US" sz="2800" dirty="0"/>
              <a:t>⑥監査等委員会設置会社は、会計監査人を設置しなければならない。</a:t>
            </a:r>
          </a:p>
        </p:txBody>
      </p:sp>
      <p:sp>
        <p:nvSpPr>
          <p:cNvPr id="8" name="スライド番号プレースホルダー 7">
            <a:extLst>
              <a:ext uri="{FF2B5EF4-FFF2-40B4-BE49-F238E27FC236}">
                <a16:creationId xmlns:a16="http://schemas.microsoft.com/office/drawing/2014/main" id="{DAB2BC3D-EEC6-BBCB-A1DE-E7F849407FD7}"/>
              </a:ext>
            </a:extLst>
          </p:cNvPr>
          <p:cNvSpPr>
            <a:spLocks noGrp="1"/>
          </p:cNvSpPr>
          <p:nvPr>
            <p:ph type="sldNum" sz="quarter" idx="12"/>
          </p:nvPr>
        </p:nvSpPr>
        <p:spPr/>
        <p:txBody>
          <a:bodyPr/>
          <a:lstStyle/>
          <a:p>
            <a:pPr rtl="0"/>
            <a:fld id="{401CF334-2D5C-4859-84A6-CA7E6E43FAEB}" type="slidenum">
              <a:rPr lang="en-US" altLang="ja-JP" sz="2000" noProof="0" smtClean="0">
                <a:latin typeface="ＭＳ Ｐゴシック" panose="020B0600070205080204" pitchFamily="50" charset="-128"/>
                <a:ea typeface="ＭＳ Ｐゴシック" panose="020B0600070205080204" pitchFamily="50" charset="-128"/>
              </a:rPr>
              <a:t>4</a:t>
            </a:fld>
            <a:endParaRPr lang="ja-JP" altLang="en-US" sz="2000" noProof="0" dirty="0">
              <a:latin typeface="ＭＳ Ｐゴシック" panose="020B0600070205080204" pitchFamily="50" charset="-128"/>
              <a:ea typeface="ＭＳ Ｐゴシック" panose="020B0600070205080204" pitchFamily="50" charset="-128"/>
            </a:endParaRPr>
          </a:p>
        </p:txBody>
      </p:sp>
      <p:sp>
        <p:nvSpPr>
          <p:cNvPr id="6" name="テキスト ボックス 5">
            <a:extLst>
              <a:ext uri="{FF2B5EF4-FFF2-40B4-BE49-F238E27FC236}">
                <a16:creationId xmlns:a16="http://schemas.microsoft.com/office/drawing/2014/main" id="{8F388937-AECA-D4CC-C702-51366A035970}"/>
              </a:ext>
            </a:extLst>
          </p:cNvPr>
          <p:cNvSpPr txBox="1"/>
          <p:nvPr/>
        </p:nvSpPr>
        <p:spPr>
          <a:xfrm>
            <a:off x="406400" y="5444103"/>
            <a:ext cx="11487150" cy="1384995"/>
          </a:xfrm>
          <a:prstGeom prst="rect">
            <a:avLst/>
          </a:prstGeom>
          <a:noFill/>
          <a:ln>
            <a:noFill/>
          </a:ln>
        </p:spPr>
        <p:txBody>
          <a:bodyPr wrap="square" rtlCol="0">
            <a:spAutoFit/>
          </a:bodyPr>
          <a:lstStyle/>
          <a:p>
            <a:r>
              <a:rPr kumimoji="1" lang="ja-JP" altLang="en-US" sz="2800" dirty="0"/>
              <a:t>＊監査等委員会設置会社は、取締役会がモニタリングモデルを指向し、非業務執行取締役（監査等委員）が監査を行い、かつ監査役会設置会社より、社外取締役の人数を少なくできる会社といえる。</a:t>
            </a:r>
          </a:p>
        </p:txBody>
      </p:sp>
    </p:spTree>
    <p:extLst>
      <p:ext uri="{BB962C8B-B14F-4D97-AF65-F5344CB8AC3E}">
        <p14:creationId xmlns:p14="http://schemas.microsoft.com/office/powerpoint/2010/main" val="2467532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47650" y="331470"/>
            <a:ext cx="10858500" cy="755650"/>
          </a:xfrm>
        </p:spPr>
        <p:txBody>
          <a:bodyPr rtlCol="0">
            <a:normAutofit/>
          </a:bodyPr>
          <a:lstStyle/>
          <a:p>
            <a:pPr rtl="0"/>
            <a:r>
              <a:rPr lang="ja-JP" altLang="en-US" dirty="0">
                <a:latin typeface="ＭＳ Ｐゴシック" panose="020B0600070205080204" pitchFamily="50" charset="-128"/>
                <a:ea typeface="ＭＳ Ｐゴシック" panose="020B0600070205080204" pitchFamily="50" charset="-128"/>
              </a:rPr>
              <a:t>１．監査等委員会設置会社の概要</a:t>
            </a:r>
            <a:r>
              <a:rPr lang="en-US" altLang="ja-JP" sz="3100" dirty="0">
                <a:latin typeface="ＭＳ Ｐゴシック" panose="020B0600070205080204" pitchFamily="50" charset="-128"/>
                <a:ea typeface="ＭＳ Ｐゴシック" panose="020B0600070205080204" pitchFamily="50" charset="-128"/>
              </a:rPr>
              <a:t>(</a:t>
            </a:r>
            <a:r>
              <a:rPr lang="ja-JP" altLang="en-US" sz="3100" dirty="0">
                <a:latin typeface="ＭＳ Ｐゴシック" panose="020B0600070205080204" pitchFamily="50" charset="-128"/>
                <a:ea typeface="ＭＳ Ｐゴシック" panose="020B0600070205080204" pitchFamily="50" charset="-128"/>
              </a:rPr>
              <a:t>つづき</a:t>
            </a:r>
            <a:r>
              <a:rPr lang="en-US" altLang="ja-JP" sz="3100" dirty="0">
                <a:latin typeface="ＭＳ Ｐゴシック" panose="020B0600070205080204" pitchFamily="50" charset="-128"/>
                <a:ea typeface="ＭＳ Ｐゴシック" panose="020B0600070205080204" pitchFamily="50" charset="-128"/>
              </a:rPr>
              <a:t>)</a:t>
            </a:r>
            <a:endParaRPr lang="ja-JP" altLang="en-US" sz="3100" dirty="0">
              <a:latin typeface="ＭＳ Ｐゴシック" panose="020B0600070205080204" pitchFamily="50" charset="-128"/>
              <a:ea typeface="ＭＳ Ｐゴシック" panose="020B0600070205080204" pitchFamily="50" charset="-128"/>
            </a:endParaRPr>
          </a:p>
        </p:txBody>
      </p:sp>
      <p:sp>
        <p:nvSpPr>
          <p:cNvPr id="2" name="コンテンツ プレースホルダー 1"/>
          <p:cNvSpPr>
            <a:spLocks noGrp="1"/>
          </p:cNvSpPr>
          <p:nvPr>
            <p:ph idx="1"/>
          </p:nvPr>
        </p:nvSpPr>
        <p:spPr>
          <a:xfrm>
            <a:off x="476250" y="1149985"/>
            <a:ext cx="11042650" cy="641350"/>
          </a:xfrm>
        </p:spPr>
        <p:txBody>
          <a:bodyPr rtlCol="0"/>
          <a:lstStyle/>
          <a:p>
            <a:pPr marL="0" indent="0" rtl="0">
              <a:buNone/>
            </a:pPr>
            <a:r>
              <a:rPr lang="ja-JP" altLang="en-US" sz="3200" dirty="0">
                <a:latin typeface="ＭＳ Ｐゴシック" panose="020B0600070205080204" pitchFamily="50" charset="-128"/>
                <a:ea typeface="ＭＳ Ｐゴシック" panose="020B0600070205080204" pitchFamily="50" charset="-128"/>
              </a:rPr>
              <a:t> </a:t>
            </a:r>
            <a:r>
              <a:rPr lang="en-US" altLang="ja-JP" sz="3200" dirty="0">
                <a:latin typeface="ＭＳ Ｐゴシック" panose="020B0600070205080204" pitchFamily="50" charset="-128"/>
                <a:ea typeface="ＭＳ Ｐゴシック" panose="020B0600070205080204" pitchFamily="50" charset="-128"/>
              </a:rPr>
              <a:t>(2)</a:t>
            </a:r>
            <a:r>
              <a:rPr lang="ja-JP" altLang="en-US" sz="3200" dirty="0">
                <a:latin typeface="ＭＳ Ｐゴシック" panose="020B0600070205080204" pitchFamily="50" charset="-128"/>
                <a:ea typeface="ＭＳ Ｐゴシック" panose="020B0600070205080204" pitchFamily="50" charset="-128"/>
              </a:rPr>
              <a:t>監査等委員会設置会社の数</a:t>
            </a:r>
            <a:endParaRPr lang="ja-JP" altLang="en-US" dirty="0"/>
          </a:p>
        </p:txBody>
      </p:sp>
      <p:sp>
        <p:nvSpPr>
          <p:cNvPr id="4" name="テキスト ボックス 3">
            <a:extLst>
              <a:ext uri="{FF2B5EF4-FFF2-40B4-BE49-F238E27FC236}">
                <a16:creationId xmlns:a16="http://schemas.microsoft.com/office/drawing/2014/main" id="{06351AC1-2844-67B1-19FB-0CA6D6E8EAB7}"/>
              </a:ext>
            </a:extLst>
          </p:cNvPr>
          <p:cNvSpPr txBox="1"/>
          <p:nvPr/>
        </p:nvSpPr>
        <p:spPr>
          <a:xfrm>
            <a:off x="638175" y="2745085"/>
            <a:ext cx="11487150" cy="523220"/>
          </a:xfrm>
          <a:prstGeom prst="rect">
            <a:avLst/>
          </a:prstGeom>
          <a:noFill/>
          <a:ln>
            <a:noFill/>
          </a:ln>
        </p:spPr>
        <p:txBody>
          <a:bodyPr wrap="square" rtlCol="0">
            <a:spAutoFit/>
          </a:bodyPr>
          <a:lstStyle/>
          <a:p>
            <a:endParaRPr kumimoji="1" lang="ja-JP" altLang="en-US" sz="2800" dirty="0"/>
          </a:p>
        </p:txBody>
      </p:sp>
      <p:sp>
        <p:nvSpPr>
          <p:cNvPr id="6" name="テキスト ボックス 5">
            <a:extLst>
              <a:ext uri="{FF2B5EF4-FFF2-40B4-BE49-F238E27FC236}">
                <a16:creationId xmlns:a16="http://schemas.microsoft.com/office/drawing/2014/main" id="{C05C955C-8076-40C0-82C8-0C003EA7655A}"/>
              </a:ext>
            </a:extLst>
          </p:cNvPr>
          <p:cNvSpPr txBox="1"/>
          <p:nvPr/>
        </p:nvSpPr>
        <p:spPr>
          <a:xfrm>
            <a:off x="476250" y="4482078"/>
            <a:ext cx="11487150" cy="2246769"/>
          </a:xfrm>
          <a:prstGeom prst="rect">
            <a:avLst/>
          </a:prstGeom>
          <a:noFill/>
          <a:ln>
            <a:noFill/>
          </a:ln>
        </p:spPr>
        <p:txBody>
          <a:bodyPr wrap="square" rtlCol="0">
            <a:spAutoFit/>
          </a:bodyPr>
          <a:lstStyle/>
          <a:p>
            <a:r>
              <a:rPr kumimoji="1" lang="ja-JP" altLang="en-US" sz="2800" dirty="0"/>
              <a:t>②日本監査役協会「</a:t>
            </a:r>
            <a:r>
              <a:rPr kumimoji="1" lang="ja-JP" altLang="en-US" sz="2400" dirty="0"/>
              <a:t>インターネット・アンケート</a:t>
            </a:r>
            <a:r>
              <a:rPr kumimoji="1" lang="ja-JP" altLang="en-US" sz="2800" dirty="0"/>
              <a:t>集計」（</a:t>
            </a:r>
            <a:r>
              <a:rPr kumimoji="1" lang="en-US" altLang="ja-JP" sz="2800" dirty="0"/>
              <a:t>2023</a:t>
            </a:r>
            <a:r>
              <a:rPr kumimoji="1" lang="ja-JP" altLang="en-US" sz="2800" dirty="0"/>
              <a:t>年</a:t>
            </a:r>
            <a:r>
              <a:rPr kumimoji="1" lang="en-US" altLang="ja-JP" sz="2800" dirty="0"/>
              <a:t>2</a:t>
            </a:r>
            <a:r>
              <a:rPr kumimoji="1" lang="ja-JP" altLang="en-US" sz="2800" dirty="0"/>
              <a:t>月公表）</a:t>
            </a:r>
          </a:p>
          <a:p>
            <a:r>
              <a:rPr kumimoji="1" lang="ja-JP" altLang="en-US" sz="2800" dirty="0"/>
              <a:t>　</a:t>
            </a:r>
            <a:r>
              <a:rPr kumimoji="1" lang="en-US" altLang="ja-JP" sz="2800" dirty="0"/>
              <a:t>2022</a:t>
            </a:r>
            <a:r>
              <a:rPr kumimoji="1" lang="ja-JP" altLang="en-US" sz="2800" dirty="0"/>
              <a:t>年</a:t>
            </a:r>
            <a:r>
              <a:rPr kumimoji="1" lang="en-US" altLang="ja-JP" sz="2800" dirty="0"/>
              <a:t>10</a:t>
            </a:r>
            <a:r>
              <a:rPr kumimoji="1" lang="ja-JP" altLang="en-US" sz="2800" dirty="0"/>
              <a:t>月現在 会員の所属会社　全</a:t>
            </a:r>
            <a:r>
              <a:rPr kumimoji="1" lang="en-US" altLang="ja-JP" sz="2800" dirty="0"/>
              <a:t>7,361</a:t>
            </a:r>
            <a:r>
              <a:rPr kumimoji="1" lang="ja-JP" altLang="en-US" sz="2800" dirty="0"/>
              <a:t>社                    </a:t>
            </a:r>
            <a:r>
              <a:rPr kumimoji="1" lang="en-US" altLang="ja-JP" sz="2800" dirty="0"/>
              <a:t>(p.1)</a:t>
            </a:r>
            <a:endParaRPr kumimoji="1" lang="ja-JP" altLang="en-US" sz="2800" dirty="0"/>
          </a:p>
          <a:p>
            <a:r>
              <a:rPr kumimoji="1" lang="ja-JP" altLang="en-US" sz="2800" dirty="0"/>
              <a:t>　監査等委員会設置会社      </a:t>
            </a:r>
            <a:r>
              <a:rPr kumimoji="1" lang="en-US" altLang="ja-JP" sz="2800" dirty="0"/>
              <a:t>1,287</a:t>
            </a:r>
            <a:r>
              <a:rPr kumimoji="1" lang="ja-JP" altLang="en-US" sz="2800" dirty="0"/>
              <a:t>社</a:t>
            </a:r>
            <a:r>
              <a:rPr kumimoji="1" lang="en-US" altLang="ja-JP" sz="2800" dirty="0"/>
              <a:t>(17.5%) </a:t>
            </a:r>
            <a:r>
              <a:rPr kumimoji="1" lang="ja-JP" altLang="en-US" sz="2800" dirty="0"/>
              <a:t>　前年度より</a:t>
            </a:r>
            <a:r>
              <a:rPr kumimoji="1" lang="en-US" altLang="ja-JP" sz="2800" dirty="0"/>
              <a:t>140</a:t>
            </a:r>
            <a:r>
              <a:rPr kumimoji="1" lang="ja-JP" altLang="en-US" sz="2800" dirty="0"/>
              <a:t>社増加</a:t>
            </a:r>
            <a:endParaRPr kumimoji="1" lang="en-US" altLang="ja-JP" sz="2800" dirty="0"/>
          </a:p>
          <a:p>
            <a:r>
              <a:rPr kumimoji="1" lang="en-US" altLang="ja-JP" sz="2800" dirty="0"/>
              <a:t>    </a:t>
            </a:r>
            <a:r>
              <a:rPr kumimoji="1" lang="ja-JP" altLang="en-US" sz="2800" dirty="0"/>
              <a:t>監査役設置会社　              </a:t>
            </a:r>
            <a:r>
              <a:rPr kumimoji="1" lang="en-US" altLang="ja-JP" sz="2800" dirty="0"/>
              <a:t>5,986</a:t>
            </a:r>
            <a:r>
              <a:rPr kumimoji="1" lang="ja-JP" altLang="en-US" sz="2800" dirty="0"/>
              <a:t>社</a:t>
            </a:r>
            <a:r>
              <a:rPr kumimoji="1" lang="en-US" altLang="ja-JP" sz="2800" dirty="0"/>
              <a:t>(81.3%)</a:t>
            </a:r>
            <a:r>
              <a:rPr kumimoji="1" lang="ja-JP" altLang="en-US" sz="2800" dirty="0"/>
              <a:t>　　　　　　　</a:t>
            </a:r>
            <a:r>
              <a:rPr kumimoji="1" lang="en-US" altLang="ja-JP" sz="2800" dirty="0"/>
              <a:t>23</a:t>
            </a:r>
            <a:r>
              <a:rPr kumimoji="1" lang="ja-JP" altLang="en-US" sz="2800" dirty="0"/>
              <a:t>社減少</a:t>
            </a:r>
            <a:endParaRPr kumimoji="1" lang="en-US" altLang="ja-JP" sz="2800" dirty="0"/>
          </a:p>
          <a:p>
            <a:r>
              <a:rPr kumimoji="1" lang="en-US" altLang="ja-JP" sz="2800" dirty="0"/>
              <a:t>    </a:t>
            </a:r>
            <a:r>
              <a:rPr kumimoji="1" lang="ja-JP" altLang="en-US" sz="2800" dirty="0"/>
              <a:t>指名委員会等設置会社           </a:t>
            </a:r>
            <a:r>
              <a:rPr kumimoji="1" lang="en-US" altLang="ja-JP" sz="2800" dirty="0"/>
              <a:t>88</a:t>
            </a:r>
            <a:r>
              <a:rPr kumimoji="1" lang="ja-JP" altLang="en-US" sz="2800" dirty="0"/>
              <a:t>社</a:t>
            </a:r>
            <a:r>
              <a:rPr kumimoji="1" lang="en-US" altLang="ja-JP" sz="2800" dirty="0"/>
              <a:t>(1.2%)</a:t>
            </a:r>
            <a:r>
              <a:rPr kumimoji="1" lang="ja-JP" altLang="en-US" sz="2800" dirty="0"/>
              <a:t>　　　　　　　  </a:t>
            </a:r>
            <a:r>
              <a:rPr kumimoji="1" lang="en-US" altLang="ja-JP" sz="2800" dirty="0"/>
              <a:t>10</a:t>
            </a:r>
            <a:r>
              <a:rPr kumimoji="1" lang="ja-JP" altLang="en-US" sz="2800" dirty="0"/>
              <a:t>社増加　　　　</a:t>
            </a:r>
          </a:p>
        </p:txBody>
      </p:sp>
      <p:sp>
        <p:nvSpPr>
          <p:cNvPr id="10" name="テキスト ボックス 9">
            <a:extLst>
              <a:ext uri="{FF2B5EF4-FFF2-40B4-BE49-F238E27FC236}">
                <a16:creationId xmlns:a16="http://schemas.microsoft.com/office/drawing/2014/main" id="{A95BA2B6-897C-3EC0-39CE-1F3A370E2B8A}"/>
              </a:ext>
            </a:extLst>
          </p:cNvPr>
          <p:cNvSpPr txBox="1"/>
          <p:nvPr/>
        </p:nvSpPr>
        <p:spPr>
          <a:xfrm>
            <a:off x="476250" y="1673205"/>
            <a:ext cx="11487150" cy="2677656"/>
          </a:xfrm>
          <a:prstGeom prst="rect">
            <a:avLst/>
          </a:prstGeom>
          <a:noFill/>
          <a:ln>
            <a:noFill/>
          </a:ln>
        </p:spPr>
        <p:txBody>
          <a:bodyPr wrap="square" rtlCol="0">
            <a:spAutoFit/>
          </a:bodyPr>
          <a:lstStyle/>
          <a:p>
            <a:r>
              <a:rPr kumimoji="1" lang="ja-JP" altLang="en-US" sz="2800" dirty="0"/>
              <a:t>①東証「東証上場会社における独立社外取締役の選任状況及び指名委 </a:t>
            </a:r>
            <a:endParaRPr kumimoji="1" lang="en-US" altLang="ja-JP" sz="2800" dirty="0"/>
          </a:p>
          <a:p>
            <a:r>
              <a:rPr kumimoji="1" lang="en-US" altLang="ja-JP" sz="2800" dirty="0"/>
              <a:t>    </a:t>
            </a:r>
            <a:r>
              <a:rPr kumimoji="1" lang="ja-JP" altLang="en-US" sz="2800" dirty="0"/>
              <a:t>員会・報酬委員会の設置状況」（</a:t>
            </a:r>
            <a:r>
              <a:rPr kumimoji="1" lang="en-US" altLang="ja-JP" sz="2800" dirty="0"/>
              <a:t>2022</a:t>
            </a:r>
            <a:r>
              <a:rPr kumimoji="1" lang="ja-JP" altLang="en-US" sz="2800" dirty="0"/>
              <a:t>年</a:t>
            </a:r>
            <a:r>
              <a:rPr kumimoji="1" lang="en-US" altLang="ja-JP" sz="2800" dirty="0"/>
              <a:t>8</a:t>
            </a:r>
            <a:r>
              <a:rPr kumimoji="1" lang="ja-JP" altLang="en-US" sz="2800" dirty="0"/>
              <a:t>月</a:t>
            </a:r>
            <a:r>
              <a:rPr kumimoji="1" lang="en-US" altLang="ja-JP" sz="2800" dirty="0"/>
              <a:t>3</a:t>
            </a:r>
            <a:r>
              <a:rPr kumimoji="1" lang="ja-JP" altLang="en-US" sz="2800" dirty="0"/>
              <a:t>日公表）</a:t>
            </a:r>
          </a:p>
          <a:p>
            <a:r>
              <a:rPr kumimoji="1" lang="ja-JP" altLang="en-US" sz="2800" dirty="0"/>
              <a:t>　プライム市場          </a:t>
            </a:r>
            <a:r>
              <a:rPr kumimoji="1" lang="en-US" altLang="ja-JP" sz="2800" dirty="0"/>
              <a:t>703</a:t>
            </a:r>
            <a:r>
              <a:rPr kumimoji="1" lang="ja-JP" altLang="en-US" sz="2800" dirty="0"/>
              <a:t>社（</a:t>
            </a:r>
            <a:r>
              <a:rPr kumimoji="1" lang="en-US" altLang="ja-JP" sz="2800" dirty="0"/>
              <a:t>1,837</a:t>
            </a:r>
            <a:r>
              <a:rPr kumimoji="1" lang="ja-JP" altLang="en-US" sz="2800" dirty="0"/>
              <a:t>社中）</a:t>
            </a:r>
            <a:endParaRPr kumimoji="1" lang="en-US" altLang="ja-JP" sz="2800" dirty="0"/>
          </a:p>
          <a:p>
            <a:r>
              <a:rPr kumimoji="1" lang="en-US" altLang="ja-JP" sz="2800" dirty="0"/>
              <a:t>    </a:t>
            </a:r>
            <a:r>
              <a:rPr kumimoji="1" lang="ja-JP" altLang="en-US" sz="2800" dirty="0"/>
              <a:t>スタンダード市場  </a:t>
            </a:r>
            <a:r>
              <a:rPr kumimoji="1" lang="en-US" altLang="ja-JP" sz="2800" dirty="0"/>
              <a:t>544</a:t>
            </a:r>
            <a:r>
              <a:rPr kumimoji="1" lang="ja-JP" altLang="en-US" sz="2800" dirty="0"/>
              <a:t>社（</a:t>
            </a:r>
            <a:r>
              <a:rPr kumimoji="1" lang="en-US" altLang="ja-JP" sz="2800" dirty="0"/>
              <a:t>1,456</a:t>
            </a:r>
            <a:r>
              <a:rPr kumimoji="1" lang="ja-JP" altLang="en-US" sz="2800" dirty="0"/>
              <a:t>社中）</a:t>
            </a:r>
            <a:endParaRPr kumimoji="1" lang="en-US" altLang="ja-JP" sz="2800" dirty="0"/>
          </a:p>
          <a:p>
            <a:r>
              <a:rPr kumimoji="1" lang="en-US" altLang="ja-JP" sz="2800" dirty="0"/>
              <a:t>    </a:t>
            </a:r>
            <a:r>
              <a:rPr kumimoji="1" lang="ja-JP" altLang="en-US" sz="2800" dirty="0"/>
              <a:t>グロース市場          </a:t>
            </a:r>
            <a:r>
              <a:rPr kumimoji="1" lang="en-US" altLang="ja-JP" sz="2800" dirty="0"/>
              <a:t>145</a:t>
            </a:r>
            <a:r>
              <a:rPr kumimoji="1" lang="ja-JP" altLang="en-US" sz="2800" dirty="0"/>
              <a:t>社（   </a:t>
            </a:r>
            <a:r>
              <a:rPr kumimoji="1" lang="en-US" altLang="ja-JP" sz="2800" dirty="0"/>
              <a:t>477</a:t>
            </a:r>
            <a:r>
              <a:rPr kumimoji="1" lang="ja-JP" altLang="en-US" sz="2800" dirty="0"/>
              <a:t>社中）</a:t>
            </a:r>
            <a:endParaRPr kumimoji="1" lang="en-US" altLang="ja-JP" sz="2800" dirty="0"/>
          </a:p>
          <a:p>
            <a:r>
              <a:rPr kumimoji="1" lang="ja-JP" altLang="en-US" sz="2800" dirty="0"/>
              <a:t>　合計                       </a:t>
            </a:r>
            <a:r>
              <a:rPr kumimoji="1" lang="en-US" altLang="ja-JP" sz="2800" dirty="0"/>
              <a:t>1,392</a:t>
            </a:r>
            <a:r>
              <a:rPr kumimoji="1" lang="ja-JP" altLang="en-US" sz="2800" dirty="0"/>
              <a:t>社（全上場会社</a:t>
            </a:r>
            <a:r>
              <a:rPr kumimoji="1" lang="en-US" altLang="ja-JP" sz="2800" dirty="0"/>
              <a:t>3770</a:t>
            </a:r>
            <a:r>
              <a:rPr kumimoji="1" lang="ja-JP" altLang="en-US" sz="2800" dirty="0"/>
              <a:t>社のうち</a:t>
            </a:r>
            <a:r>
              <a:rPr kumimoji="1" lang="en-US" altLang="ja-JP" sz="2800" dirty="0"/>
              <a:t>36.9%</a:t>
            </a:r>
            <a:r>
              <a:rPr kumimoji="1" lang="ja-JP" altLang="en-US" sz="2800" dirty="0"/>
              <a:t>）</a:t>
            </a:r>
          </a:p>
        </p:txBody>
      </p:sp>
      <p:sp>
        <p:nvSpPr>
          <p:cNvPr id="12" name="スライド番号プレースホルダー 11">
            <a:extLst>
              <a:ext uri="{FF2B5EF4-FFF2-40B4-BE49-F238E27FC236}">
                <a16:creationId xmlns:a16="http://schemas.microsoft.com/office/drawing/2014/main" id="{0124049C-EE1C-1444-03BE-3CA0EB3224B9}"/>
              </a:ext>
            </a:extLst>
          </p:cNvPr>
          <p:cNvSpPr>
            <a:spLocks noGrp="1"/>
          </p:cNvSpPr>
          <p:nvPr>
            <p:ph type="sldNum" sz="quarter" idx="12"/>
          </p:nvPr>
        </p:nvSpPr>
        <p:spPr/>
        <p:txBody>
          <a:bodyPr/>
          <a:lstStyle/>
          <a:p>
            <a:pPr rtl="0"/>
            <a:fld id="{401CF334-2D5C-4859-84A6-CA7E6E43FAEB}" type="slidenum">
              <a:rPr lang="en-US" altLang="ja-JP" sz="2000" noProof="0" smtClean="0">
                <a:latin typeface="ＭＳ Ｐゴシック" panose="020B0600070205080204" pitchFamily="50" charset="-128"/>
                <a:ea typeface="ＭＳ Ｐゴシック" panose="020B0600070205080204" pitchFamily="50" charset="-128"/>
              </a:rPr>
              <a:t>5</a:t>
            </a:fld>
            <a:endParaRPr lang="ja-JP" altLang="en-US" sz="2000" noProof="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673308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47650" y="331470"/>
            <a:ext cx="10858500" cy="755650"/>
          </a:xfrm>
        </p:spPr>
        <p:txBody>
          <a:bodyPr rtlCol="0">
            <a:normAutofit/>
          </a:bodyPr>
          <a:lstStyle/>
          <a:p>
            <a:pPr rtl="0"/>
            <a:r>
              <a:rPr lang="ja-JP" altLang="en-US" dirty="0">
                <a:latin typeface="ＭＳ Ｐゴシック" panose="020B0600070205080204" pitchFamily="50" charset="-128"/>
                <a:ea typeface="ＭＳ Ｐゴシック" panose="020B0600070205080204" pitchFamily="50" charset="-128"/>
              </a:rPr>
              <a:t>１．監査等委員会設置会社の概要</a:t>
            </a:r>
            <a:r>
              <a:rPr lang="en-US" altLang="ja-JP" sz="3100" dirty="0">
                <a:latin typeface="ＭＳ Ｐゴシック" panose="020B0600070205080204" pitchFamily="50" charset="-128"/>
                <a:ea typeface="ＭＳ Ｐゴシック" panose="020B0600070205080204" pitchFamily="50" charset="-128"/>
              </a:rPr>
              <a:t>(</a:t>
            </a:r>
            <a:r>
              <a:rPr lang="ja-JP" altLang="en-US" sz="3100" dirty="0">
                <a:latin typeface="ＭＳ Ｐゴシック" panose="020B0600070205080204" pitchFamily="50" charset="-128"/>
                <a:ea typeface="ＭＳ Ｐゴシック" panose="020B0600070205080204" pitchFamily="50" charset="-128"/>
              </a:rPr>
              <a:t>つづき</a:t>
            </a:r>
            <a:r>
              <a:rPr lang="en-US" altLang="ja-JP" sz="3100" dirty="0">
                <a:latin typeface="ＭＳ Ｐゴシック" panose="020B0600070205080204" pitchFamily="50" charset="-128"/>
                <a:ea typeface="ＭＳ Ｐゴシック" panose="020B0600070205080204" pitchFamily="50" charset="-128"/>
              </a:rPr>
              <a:t>)</a:t>
            </a:r>
            <a:endParaRPr lang="ja-JP" altLang="en-US" sz="3100" dirty="0">
              <a:latin typeface="ＭＳ Ｐゴシック" panose="020B0600070205080204" pitchFamily="50" charset="-128"/>
              <a:ea typeface="ＭＳ Ｐゴシック" panose="020B0600070205080204" pitchFamily="50" charset="-128"/>
            </a:endParaRPr>
          </a:p>
        </p:txBody>
      </p:sp>
      <p:sp>
        <p:nvSpPr>
          <p:cNvPr id="2" name="コンテンツ プレースホルダー 1"/>
          <p:cNvSpPr>
            <a:spLocks noGrp="1"/>
          </p:cNvSpPr>
          <p:nvPr>
            <p:ph idx="1"/>
          </p:nvPr>
        </p:nvSpPr>
        <p:spPr>
          <a:xfrm>
            <a:off x="476250" y="1149985"/>
            <a:ext cx="11042650" cy="641350"/>
          </a:xfrm>
        </p:spPr>
        <p:txBody>
          <a:bodyPr rtlCol="0"/>
          <a:lstStyle/>
          <a:p>
            <a:pPr marL="0" indent="0" rtl="0">
              <a:buNone/>
            </a:pPr>
            <a:r>
              <a:rPr lang="ja-JP" altLang="en-US" sz="3200" dirty="0">
                <a:latin typeface="ＭＳ Ｐゴシック" panose="020B0600070205080204" pitchFamily="50" charset="-128"/>
                <a:ea typeface="ＭＳ Ｐゴシック" panose="020B0600070205080204" pitchFamily="50" charset="-128"/>
              </a:rPr>
              <a:t> </a:t>
            </a:r>
            <a:r>
              <a:rPr lang="en-US" altLang="ja-JP" sz="3200" dirty="0">
                <a:latin typeface="ＭＳ Ｐゴシック" panose="020B0600070205080204" pitchFamily="50" charset="-128"/>
                <a:ea typeface="ＭＳ Ｐゴシック" panose="020B0600070205080204" pitchFamily="50" charset="-128"/>
              </a:rPr>
              <a:t>(3)</a:t>
            </a:r>
            <a:r>
              <a:rPr lang="ja-JP" altLang="en-US" sz="3200" dirty="0">
                <a:latin typeface="ＭＳ Ｐゴシック" panose="020B0600070205080204" pitchFamily="50" charset="-128"/>
                <a:ea typeface="ＭＳ Ｐゴシック" panose="020B0600070205080204" pitchFamily="50" charset="-128"/>
              </a:rPr>
              <a:t>監査等委員会設置会社の増加の要因⇒ＣＧコード</a:t>
            </a:r>
            <a:endParaRPr lang="ja-JP" altLang="en-US" dirty="0"/>
          </a:p>
        </p:txBody>
      </p:sp>
      <p:sp>
        <p:nvSpPr>
          <p:cNvPr id="4" name="テキスト ボックス 3">
            <a:extLst>
              <a:ext uri="{FF2B5EF4-FFF2-40B4-BE49-F238E27FC236}">
                <a16:creationId xmlns:a16="http://schemas.microsoft.com/office/drawing/2014/main" id="{06351AC1-2844-67B1-19FB-0CA6D6E8EAB7}"/>
              </a:ext>
            </a:extLst>
          </p:cNvPr>
          <p:cNvSpPr txBox="1"/>
          <p:nvPr/>
        </p:nvSpPr>
        <p:spPr>
          <a:xfrm>
            <a:off x="638175" y="2745085"/>
            <a:ext cx="11487150" cy="523220"/>
          </a:xfrm>
          <a:prstGeom prst="rect">
            <a:avLst/>
          </a:prstGeom>
          <a:noFill/>
          <a:ln>
            <a:noFill/>
          </a:ln>
        </p:spPr>
        <p:txBody>
          <a:bodyPr wrap="square" rtlCol="0">
            <a:spAutoFit/>
          </a:bodyPr>
          <a:lstStyle/>
          <a:p>
            <a:endParaRPr kumimoji="1" lang="ja-JP" altLang="en-US" sz="2800" dirty="0"/>
          </a:p>
        </p:txBody>
      </p:sp>
      <p:sp>
        <p:nvSpPr>
          <p:cNvPr id="10" name="テキスト ボックス 9">
            <a:extLst>
              <a:ext uri="{FF2B5EF4-FFF2-40B4-BE49-F238E27FC236}">
                <a16:creationId xmlns:a16="http://schemas.microsoft.com/office/drawing/2014/main" id="{A95BA2B6-897C-3EC0-39CE-1F3A370E2B8A}"/>
              </a:ext>
            </a:extLst>
          </p:cNvPr>
          <p:cNvSpPr txBox="1"/>
          <p:nvPr/>
        </p:nvSpPr>
        <p:spPr>
          <a:xfrm>
            <a:off x="406400" y="1854200"/>
            <a:ext cx="11487150" cy="4832092"/>
          </a:xfrm>
          <a:prstGeom prst="rect">
            <a:avLst/>
          </a:prstGeom>
          <a:noFill/>
          <a:ln>
            <a:noFill/>
          </a:ln>
        </p:spPr>
        <p:txBody>
          <a:bodyPr wrap="square" rtlCol="0">
            <a:spAutoFit/>
          </a:bodyPr>
          <a:lstStyle/>
          <a:p>
            <a:r>
              <a:rPr kumimoji="1" lang="en-US" altLang="ja-JP" sz="2800" dirty="0"/>
              <a:t>【</a:t>
            </a:r>
            <a:r>
              <a:rPr kumimoji="1" lang="ja-JP" altLang="en-US" sz="2800" dirty="0"/>
              <a:t>原則４－７．独立社外取締役の役割・責務</a:t>
            </a:r>
            <a:r>
              <a:rPr kumimoji="1" lang="en-US" altLang="ja-JP" sz="2800" dirty="0"/>
              <a:t>】</a:t>
            </a:r>
          </a:p>
          <a:p>
            <a:r>
              <a:rPr kumimoji="1" lang="ja-JP" altLang="en-US" sz="2800" dirty="0"/>
              <a:t>上場会社は、</a:t>
            </a:r>
            <a:r>
              <a:rPr kumimoji="1" lang="ja-JP" altLang="en-US" sz="2800" dirty="0">
                <a:solidFill>
                  <a:schemeClr val="accent5">
                    <a:lumMod val="75000"/>
                  </a:schemeClr>
                </a:solidFill>
              </a:rPr>
              <a:t>独立社外取締役には、特に以下の役割・責務を果たすことが期待される</a:t>
            </a:r>
            <a:r>
              <a:rPr kumimoji="1" lang="ja-JP" altLang="en-US" sz="2800" dirty="0"/>
              <a:t>ことに留意しつつ、その有効な活用を図るべきである。</a:t>
            </a:r>
          </a:p>
          <a:p>
            <a:r>
              <a:rPr kumimoji="1" lang="ja-JP" altLang="en-US" sz="2800" dirty="0"/>
              <a:t>①</a:t>
            </a:r>
            <a:r>
              <a:rPr kumimoji="1" lang="ja-JP" altLang="en-US" sz="2800" dirty="0">
                <a:solidFill>
                  <a:schemeClr val="accent5">
                    <a:lumMod val="75000"/>
                  </a:schemeClr>
                </a:solidFill>
              </a:rPr>
              <a:t>経営の方針や経営改善</a:t>
            </a:r>
            <a:r>
              <a:rPr kumimoji="1" lang="ja-JP" altLang="en-US" sz="2800" dirty="0"/>
              <a:t>について、自らの知見に基づき、会社の持続　</a:t>
            </a:r>
            <a:endParaRPr kumimoji="1" lang="en-US" altLang="ja-JP" sz="2800" dirty="0"/>
          </a:p>
          <a:p>
            <a:r>
              <a:rPr kumimoji="1" lang="ja-JP" altLang="en-US" sz="2800" dirty="0"/>
              <a:t>　的な成長を促し、中長期的な企業価値の向上を図る、との観点から　</a:t>
            </a:r>
            <a:endParaRPr kumimoji="1" lang="en-US" altLang="ja-JP" sz="2800" dirty="0"/>
          </a:p>
          <a:p>
            <a:r>
              <a:rPr kumimoji="1" lang="ja-JP" altLang="en-US" sz="2800" dirty="0"/>
              <a:t>　</a:t>
            </a:r>
            <a:r>
              <a:rPr kumimoji="1" lang="ja-JP" altLang="en-US" sz="2800" dirty="0">
                <a:solidFill>
                  <a:schemeClr val="accent5">
                    <a:lumMod val="75000"/>
                  </a:schemeClr>
                </a:solidFill>
              </a:rPr>
              <a:t>助言</a:t>
            </a:r>
            <a:r>
              <a:rPr kumimoji="1" lang="ja-JP" altLang="en-US" sz="2800" dirty="0"/>
              <a:t>を行うこと</a:t>
            </a:r>
          </a:p>
          <a:p>
            <a:r>
              <a:rPr kumimoji="1" lang="ja-JP" altLang="en-US" sz="2800" dirty="0"/>
              <a:t>②経営陣幹部の選解任その他の取締役会の重要な意思決定を通じ、</a:t>
            </a:r>
            <a:r>
              <a:rPr kumimoji="1" lang="ja-JP" altLang="en-US" sz="2800" dirty="0">
                <a:solidFill>
                  <a:schemeClr val="accent5">
                    <a:lumMod val="75000"/>
                  </a:schemeClr>
                </a:solidFill>
              </a:rPr>
              <a:t>経</a:t>
            </a:r>
            <a:endParaRPr kumimoji="1" lang="en-US" altLang="ja-JP" sz="2800" dirty="0">
              <a:solidFill>
                <a:schemeClr val="accent5">
                  <a:lumMod val="75000"/>
                </a:schemeClr>
              </a:solidFill>
            </a:endParaRPr>
          </a:p>
          <a:p>
            <a:r>
              <a:rPr kumimoji="1" lang="ja-JP" altLang="en-US" sz="2800" dirty="0">
                <a:solidFill>
                  <a:schemeClr val="accent5">
                    <a:lumMod val="75000"/>
                  </a:schemeClr>
                </a:solidFill>
              </a:rPr>
              <a:t>　営の監督</a:t>
            </a:r>
            <a:r>
              <a:rPr kumimoji="1" lang="ja-JP" altLang="en-US" sz="2800" dirty="0"/>
              <a:t>を行う</a:t>
            </a:r>
          </a:p>
          <a:p>
            <a:r>
              <a:rPr kumimoji="1" lang="ja-JP" altLang="en-US" sz="2800" dirty="0"/>
              <a:t>③会社と経営陣・支配株主等との間の利益相反を監督すること</a:t>
            </a:r>
          </a:p>
          <a:p>
            <a:r>
              <a:rPr kumimoji="1" lang="ja-JP" altLang="en-US" sz="2800" dirty="0"/>
              <a:t>④経営陣・支配株主から独立した立場で、小数株主をはじめとするス</a:t>
            </a:r>
            <a:endParaRPr kumimoji="1" lang="en-US" altLang="ja-JP" sz="2800" dirty="0"/>
          </a:p>
          <a:p>
            <a:r>
              <a:rPr kumimoji="1" lang="ja-JP" altLang="en-US" sz="2800" dirty="0"/>
              <a:t>　テークホルダーの意見を取締役会に適切に反映させること</a:t>
            </a:r>
          </a:p>
        </p:txBody>
      </p:sp>
      <p:sp>
        <p:nvSpPr>
          <p:cNvPr id="8" name="スライド番号プレースホルダー 7">
            <a:extLst>
              <a:ext uri="{FF2B5EF4-FFF2-40B4-BE49-F238E27FC236}">
                <a16:creationId xmlns:a16="http://schemas.microsoft.com/office/drawing/2014/main" id="{FEF8E06D-149A-64FE-C66E-422463868AE8}"/>
              </a:ext>
            </a:extLst>
          </p:cNvPr>
          <p:cNvSpPr>
            <a:spLocks noGrp="1"/>
          </p:cNvSpPr>
          <p:nvPr>
            <p:ph type="sldNum" sz="quarter" idx="12"/>
          </p:nvPr>
        </p:nvSpPr>
        <p:spPr/>
        <p:txBody>
          <a:bodyPr/>
          <a:lstStyle/>
          <a:p>
            <a:pPr rtl="0"/>
            <a:fld id="{401CF334-2D5C-4859-84A6-CA7E6E43FAEB}" type="slidenum">
              <a:rPr lang="en-US" altLang="ja-JP" sz="2000" noProof="0" smtClean="0">
                <a:latin typeface="ＭＳ Ｐゴシック" panose="020B0600070205080204" pitchFamily="50" charset="-128"/>
                <a:ea typeface="ＭＳ Ｐゴシック" panose="020B0600070205080204" pitchFamily="50" charset="-128"/>
              </a:rPr>
              <a:t>6</a:t>
            </a:fld>
            <a:endParaRPr lang="ja-JP" altLang="en-US" sz="2000" noProof="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997376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47650" y="331470"/>
            <a:ext cx="10858500" cy="755650"/>
          </a:xfrm>
        </p:spPr>
        <p:txBody>
          <a:bodyPr rtlCol="0">
            <a:normAutofit/>
          </a:bodyPr>
          <a:lstStyle/>
          <a:p>
            <a:pPr rtl="0"/>
            <a:r>
              <a:rPr lang="ja-JP" altLang="en-US" dirty="0">
                <a:latin typeface="ＭＳ Ｐゴシック" panose="020B0600070205080204" pitchFamily="50" charset="-128"/>
                <a:ea typeface="ＭＳ Ｐゴシック" panose="020B0600070205080204" pitchFamily="50" charset="-128"/>
              </a:rPr>
              <a:t>１．監査等委員会設置会社の概要</a:t>
            </a:r>
            <a:r>
              <a:rPr lang="en-US" altLang="ja-JP" sz="3100" dirty="0">
                <a:latin typeface="ＭＳ Ｐゴシック" panose="020B0600070205080204" pitchFamily="50" charset="-128"/>
                <a:ea typeface="ＭＳ Ｐゴシック" panose="020B0600070205080204" pitchFamily="50" charset="-128"/>
              </a:rPr>
              <a:t>(</a:t>
            </a:r>
            <a:r>
              <a:rPr lang="ja-JP" altLang="en-US" sz="3100" dirty="0">
                <a:latin typeface="ＭＳ Ｐゴシック" panose="020B0600070205080204" pitchFamily="50" charset="-128"/>
                <a:ea typeface="ＭＳ Ｐゴシック" panose="020B0600070205080204" pitchFamily="50" charset="-128"/>
              </a:rPr>
              <a:t>つづき</a:t>
            </a:r>
            <a:r>
              <a:rPr lang="en-US" altLang="ja-JP" sz="3100" dirty="0">
                <a:latin typeface="ＭＳ Ｐゴシック" panose="020B0600070205080204" pitchFamily="50" charset="-128"/>
                <a:ea typeface="ＭＳ Ｐゴシック" panose="020B0600070205080204" pitchFamily="50" charset="-128"/>
              </a:rPr>
              <a:t>)</a:t>
            </a:r>
            <a:endParaRPr lang="ja-JP" altLang="en-US" sz="3100" dirty="0">
              <a:latin typeface="ＭＳ Ｐゴシック" panose="020B0600070205080204" pitchFamily="50" charset="-128"/>
              <a:ea typeface="ＭＳ Ｐゴシック" panose="020B0600070205080204" pitchFamily="50" charset="-128"/>
            </a:endParaRPr>
          </a:p>
        </p:txBody>
      </p:sp>
      <p:sp>
        <p:nvSpPr>
          <p:cNvPr id="2" name="コンテンツ プレースホルダー 1"/>
          <p:cNvSpPr>
            <a:spLocks noGrp="1"/>
          </p:cNvSpPr>
          <p:nvPr>
            <p:ph idx="1"/>
          </p:nvPr>
        </p:nvSpPr>
        <p:spPr>
          <a:xfrm>
            <a:off x="476250" y="1149985"/>
            <a:ext cx="11042650" cy="641350"/>
          </a:xfrm>
        </p:spPr>
        <p:txBody>
          <a:bodyPr rtlCol="0"/>
          <a:lstStyle/>
          <a:p>
            <a:pPr marL="0" indent="0" rtl="0">
              <a:buNone/>
            </a:pPr>
            <a:r>
              <a:rPr lang="ja-JP" altLang="en-US" sz="3200" dirty="0">
                <a:latin typeface="ＭＳ Ｐゴシック" panose="020B0600070205080204" pitchFamily="50" charset="-128"/>
                <a:ea typeface="ＭＳ Ｐゴシック" panose="020B0600070205080204" pitchFamily="50" charset="-128"/>
              </a:rPr>
              <a:t> </a:t>
            </a:r>
            <a:r>
              <a:rPr lang="en-US" altLang="ja-JP" sz="3200" dirty="0">
                <a:latin typeface="ＭＳ Ｐゴシック" panose="020B0600070205080204" pitchFamily="50" charset="-128"/>
                <a:ea typeface="ＭＳ Ｐゴシック" panose="020B0600070205080204" pitchFamily="50" charset="-128"/>
              </a:rPr>
              <a:t>(3)</a:t>
            </a:r>
            <a:r>
              <a:rPr lang="ja-JP" altLang="en-US" sz="3200" dirty="0">
                <a:latin typeface="ＭＳ Ｐゴシック" panose="020B0600070205080204" pitchFamily="50" charset="-128"/>
                <a:ea typeface="ＭＳ Ｐゴシック" panose="020B0600070205080204" pitchFamily="50" charset="-128"/>
              </a:rPr>
              <a:t>監査等委員会設置会社の増加の要因⇒ＣＧコード</a:t>
            </a:r>
            <a:r>
              <a:rPr lang="ja-JP" altLang="en-US" sz="2400" dirty="0">
                <a:latin typeface="ＭＳ Ｐゴシック" panose="020B0600070205080204" pitchFamily="50" charset="-128"/>
                <a:ea typeface="ＭＳ Ｐゴシック" panose="020B0600070205080204" pitchFamily="50" charset="-128"/>
              </a:rPr>
              <a:t>（つづき）</a:t>
            </a:r>
            <a:endParaRPr lang="ja-JP" altLang="en-US" sz="2400" dirty="0"/>
          </a:p>
        </p:txBody>
      </p:sp>
      <p:sp>
        <p:nvSpPr>
          <p:cNvPr id="4" name="テキスト ボックス 3">
            <a:extLst>
              <a:ext uri="{FF2B5EF4-FFF2-40B4-BE49-F238E27FC236}">
                <a16:creationId xmlns:a16="http://schemas.microsoft.com/office/drawing/2014/main" id="{06351AC1-2844-67B1-19FB-0CA6D6E8EAB7}"/>
              </a:ext>
            </a:extLst>
          </p:cNvPr>
          <p:cNvSpPr txBox="1"/>
          <p:nvPr/>
        </p:nvSpPr>
        <p:spPr>
          <a:xfrm>
            <a:off x="638175" y="2745085"/>
            <a:ext cx="11487150" cy="523220"/>
          </a:xfrm>
          <a:prstGeom prst="rect">
            <a:avLst/>
          </a:prstGeom>
          <a:noFill/>
          <a:ln>
            <a:noFill/>
          </a:ln>
        </p:spPr>
        <p:txBody>
          <a:bodyPr wrap="square" rtlCol="0">
            <a:spAutoFit/>
          </a:bodyPr>
          <a:lstStyle/>
          <a:p>
            <a:endParaRPr kumimoji="1" lang="ja-JP" altLang="en-US" sz="2800" dirty="0"/>
          </a:p>
        </p:txBody>
      </p:sp>
      <p:sp>
        <p:nvSpPr>
          <p:cNvPr id="10" name="テキスト ボックス 9">
            <a:extLst>
              <a:ext uri="{FF2B5EF4-FFF2-40B4-BE49-F238E27FC236}">
                <a16:creationId xmlns:a16="http://schemas.microsoft.com/office/drawing/2014/main" id="{A95BA2B6-897C-3EC0-39CE-1F3A370E2B8A}"/>
              </a:ext>
            </a:extLst>
          </p:cNvPr>
          <p:cNvSpPr txBox="1"/>
          <p:nvPr/>
        </p:nvSpPr>
        <p:spPr>
          <a:xfrm>
            <a:off x="406400" y="1746250"/>
            <a:ext cx="11487150" cy="5262979"/>
          </a:xfrm>
          <a:prstGeom prst="rect">
            <a:avLst/>
          </a:prstGeom>
          <a:noFill/>
          <a:ln>
            <a:noFill/>
          </a:ln>
        </p:spPr>
        <p:txBody>
          <a:bodyPr wrap="square" rtlCol="0">
            <a:spAutoFit/>
          </a:bodyPr>
          <a:lstStyle/>
          <a:p>
            <a:r>
              <a:rPr kumimoji="1" lang="en-US" altLang="ja-JP" sz="2800" dirty="0"/>
              <a:t>【</a:t>
            </a:r>
            <a:r>
              <a:rPr kumimoji="1" lang="ja-JP" altLang="en-US" sz="2800" dirty="0"/>
              <a:t>原則４－８．独立社外取締役の有効な活用</a:t>
            </a:r>
            <a:r>
              <a:rPr kumimoji="1" lang="en-US" altLang="ja-JP" sz="2800" dirty="0"/>
              <a:t>】</a:t>
            </a:r>
          </a:p>
          <a:p>
            <a:r>
              <a:rPr kumimoji="1" lang="ja-JP" altLang="en-US" sz="2800" dirty="0"/>
              <a:t>独立社外取締役は会社の持続的な成長と中長期的な企業価値の向上に寄与するように役割・責務を果たすべきであり、</a:t>
            </a:r>
            <a:r>
              <a:rPr kumimoji="1" lang="ja-JP" altLang="en-US" sz="2800" dirty="0">
                <a:solidFill>
                  <a:schemeClr val="accent5">
                    <a:lumMod val="75000"/>
                  </a:schemeClr>
                </a:solidFill>
              </a:rPr>
              <a:t>プライム市場上場会社</a:t>
            </a:r>
            <a:r>
              <a:rPr kumimoji="1" lang="ja-JP" altLang="en-US" sz="2800" dirty="0"/>
              <a:t>はそのような資質を十分に備えた独立社外取締役を</a:t>
            </a:r>
            <a:r>
              <a:rPr kumimoji="1" lang="ja-JP" altLang="en-US" sz="2800" dirty="0">
                <a:solidFill>
                  <a:schemeClr val="accent5">
                    <a:lumMod val="75000"/>
                  </a:schemeClr>
                </a:solidFill>
              </a:rPr>
              <a:t>少なくとも３分の１</a:t>
            </a:r>
            <a:r>
              <a:rPr kumimoji="1" lang="ja-JP" altLang="en-US" sz="2800" dirty="0"/>
              <a:t>（</a:t>
            </a:r>
            <a:r>
              <a:rPr kumimoji="1" lang="ja-JP" altLang="en-US" sz="2800" dirty="0">
                <a:solidFill>
                  <a:schemeClr val="accent5">
                    <a:lumMod val="75000"/>
                  </a:schemeClr>
                </a:solidFill>
              </a:rPr>
              <a:t>その他の市場</a:t>
            </a:r>
            <a:r>
              <a:rPr kumimoji="1" lang="ja-JP" altLang="en-US" sz="2800" dirty="0"/>
              <a:t>の上場会社においては</a:t>
            </a:r>
            <a:r>
              <a:rPr kumimoji="1" lang="ja-JP" altLang="en-US" sz="2800" dirty="0">
                <a:solidFill>
                  <a:schemeClr val="accent5">
                    <a:lumMod val="75000"/>
                  </a:schemeClr>
                </a:solidFill>
              </a:rPr>
              <a:t>２名）以上</a:t>
            </a:r>
            <a:r>
              <a:rPr kumimoji="1" lang="ja-JP" altLang="en-US" sz="2800" dirty="0"/>
              <a:t>選任すべきである。</a:t>
            </a:r>
          </a:p>
          <a:p>
            <a:r>
              <a:rPr kumimoji="1" lang="ja-JP" altLang="en-US" sz="2800" dirty="0"/>
              <a:t>また、上記にかかわらず、業種・規模・事業特性・機関設計・会社をとりまく環境等を総合的に勘案して、</a:t>
            </a:r>
            <a:r>
              <a:rPr kumimoji="1" lang="ja-JP" altLang="en-US" sz="2800" dirty="0">
                <a:solidFill>
                  <a:schemeClr val="accent5">
                    <a:lumMod val="75000"/>
                  </a:schemeClr>
                </a:solidFill>
              </a:rPr>
              <a:t>過半数の独立社外取締役</a:t>
            </a:r>
            <a:r>
              <a:rPr kumimoji="1" lang="ja-JP" altLang="en-US" sz="2800" dirty="0"/>
              <a:t>を選任することが必要と考える</a:t>
            </a:r>
            <a:r>
              <a:rPr kumimoji="1" lang="ja-JP" altLang="en-US" sz="2800" dirty="0">
                <a:solidFill>
                  <a:schemeClr val="accent5">
                    <a:lumMod val="75000"/>
                  </a:schemeClr>
                </a:solidFill>
              </a:rPr>
              <a:t>プライム市場上場</a:t>
            </a:r>
            <a:r>
              <a:rPr kumimoji="1" lang="ja-JP" altLang="en-US" sz="2800" dirty="0"/>
              <a:t>会社（</a:t>
            </a:r>
            <a:r>
              <a:rPr kumimoji="1" lang="ja-JP" altLang="en-US" sz="2800" dirty="0">
                <a:solidFill>
                  <a:schemeClr val="accent5">
                    <a:lumMod val="75000"/>
                  </a:schemeClr>
                </a:solidFill>
              </a:rPr>
              <a:t>その他の市場</a:t>
            </a:r>
            <a:r>
              <a:rPr kumimoji="1" lang="ja-JP" altLang="en-US" sz="2800" dirty="0"/>
              <a:t>の上場会社においては</a:t>
            </a:r>
            <a:r>
              <a:rPr kumimoji="1" lang="ja-JP" altLang="en-US" sz="2800" dirty="0">
                <a:solidFill>
                  <a:schemeClr val="accent5">
                    <a:lumMod val="75000"/>
                  </a:schemeClr>
                </a:solidFill>
              </a:rPr>
              <a:t>少なくとも３分の１以上</a:t>
            </a:r>
            <a:r>
              <a:rPr kumimoji="1" lang="ja-JP" altLang="en-US" sz="2800" dirty="0"/>
              <a:t>の独立社外取締役選任することが必要と考える上場会社）は、十分な人数の独立社外取締役を選任すべきである。</a:t>
            </a:r>
          </a:p>
        </p:txBody>
      </p:sp>
      <p:sp>
        <p:nvSpPr>
          <p:cNvPr id="5" name="テキスト ボックス 4">
            <a:extLst>
              <a:ext uri="{FF2B5EF4-FFF2-40B4-BE49-F238E27FC236}">
                <a16:creationId xmlns:a16="http://schemas.microsoft.com/office/drawing/2014/main" id="{AA557CB0-A114-0F48-AA71-60B6A64040CB}"/>
              </a:ext>
            </a:extLst>
          </p:cNvPr>
          <p:cNvSpPr txBox="1"/>
          <p:nvPr/>
        </p:nvSpPr>
        <p:spPr>
          <a:xfrm>
            <a:off x="476250" y="4482078"/>
            <a:ext cx="11487150" cy="523220"/>
          </a:xfrm>
          <a:prstGeom prst="rect">
            <a:avLst/>
          </a:prstGeom>
          <a:noFill/>
          <a:ln>
            <a:noFill/>
          </a:ln>
        </p:spPr>
        <p:txBody>
          <a:bodyPr wrap="square" rtlCol="0">
            <a:spAutoFit/>
          </a:bodyPr>
          <a:lstStyle/>
          <a:p>
            <a:endParaRPr kumimoji="1" lang="ja-JP" altLang="en-US" sz="2800" dirty="0"/>
          </a:p>
        </p:txBody>
      </p:sp>
      <p:sp>
        <p:nvSpPr>
          <p:cNvPr id="7" name="スライド番号プレースホルダー 6">
            <a:extLst>
              <a:ext uri="{FF2B5EF4-FFF2-40B4-BE49-F238E27FC236}">
                <a16:creationId xmlns:a16="http://schemas.microsoft.com/office/drawing/2014/main" id="{364FB629-0DCC-128C-B83F-F511307B7563}"/>
              </a:ext>
            </a:extLst>
          </p:cNvPr>
          <p:cNvSpPr>
            <a:spLocks noGrp="1"/>
          </p:cNvSpPr>
          <p:nvPr>
            <p:ph type="sldNum" sz="quarter" idx="12"/>
          </p:nvPr>
        </p:nvSpPr>
        <p:spPr/>
        <p:txBody>
          <a:bodyPr/>
          <a:lstStyle/>
          <a:p>
            <a:pPr rtl="0"/>
            <a:fld id="{401CF334-2D5C-4859-84A6-CA7E6E43FAEB}" type="slidenum">
              <a:rPr lang="en-US" altLang="ja-JP" sz="2000" noProof="0" smtClean="0">
                <a:latin typeface="ＭＳ Ｐゴシック" panose="020B0600070205080204" pitchFamily="50" charset="-128"/>
                <a:ea typeface="ＭＳ Ｐゴシック" panose="020B0600070205080204" pitchFamily="50" charset="-128"/>
              </a:rPr>
              <a:t>7</a:t>
            </a:fld>
            <a:endParaRPr lang="ja-JP" altLang="en-US" sz="2000" noProof="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4253506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47650" y="331470"/>
            <a:ext cx="10858500" cy="755650"/>
          </a:xfrm>
        </p:spPr>
        <p:txBody>
          <a:bodyPr rtlCol="0">
            <a:normAutofit/>
          </a:bodyPr>
          <a:lstStyle/>
          <a:p>
            <a:pPr rtl="0"/>
            <a:r>
              <a:rPr lang="ja-JP" altLang="en-US" dirty="0">
                <a:latin typeface="ＭＳ Ｐゴシック" panose="020B0600070205080204" pitchFamily="50" charset="-128"/>
                <a:ea typeface="ＭＳ Ｐゴシック" panose="020B0600070205080204" pitchFamily="50" charset="-128"/>
              </a:rPr>
              <a:t>１．監査等委員会設置会社の概要</a:t>
            </a:r>
            <a:r>
              <a:rPr lang="en-US" altLang="ja-JP" sz="3100" dirty="0">
                <a:latin typeface="ＭＳ Ｐゴシック" panose="020B0600070205080204" pitchFamily="50" charset="-128"/>
                <a:ea typeface="ＭＳ Ｐゴシック" panose="020B0600070205080204" pitchFamily="50" charset="-128"/>
              </a:rPr>
              <a:t>(</a:t>
            </a:r>
            <a:r>
              <a:rPr lang="ja-JP" altLang="en-US" sz="3100" dirty="0">
                <a:latin typeface="ＭＳ Ｐゴシック" panose="020B0600070205080204" pitchFamily="50" charset="-128"/>
                <a:ea typeface="ＭＳ Ｐゴシック" panose="020B0600070205080204" pitchFamily="50" charset="-128"/>
              </a:rPr>
              <a:t>つづき</a:t>
            </a:r>
            <a:r>
              <a:rPr lang="en-US" altLang="ja-JP" sz="3100" dirty="0">
                <a:latin typeface="ＭＳ Ｐゴシック" panose="020B0600070205080204" pitchFamily="50" charset="-128"/>
                <a:ea typeface="ＭＳ Ｐゴシック" panose="020B0600070205080204" pitchFamily="50" charset="-128"/>
              </a:rPr>
              <a:t>)</a:t>
            </a:r>
            <a:endParaRPr lang="ja-JP" altLang="en-US" sz="3100" dirty="0">
              <a:latin typeface="ＭＳ Ｐゴシック" panose="020B0600070205080204" pitchFamily="50" charset="-128"/>
              <a:ea typeface="ＭＳ Ｐゴシック" panose="020B0600070205080204" pitchFamily="50" charset="-128"/>
            </a:endParaRPr>
          </a:p>
        </p:txBody>
      </p:sp>
      <p:sp>
        <p:nvSpPr>
          <p:cNvPr id="2" name="コンテンツ プレースホルダー 1"/>
          <p:cNvSpPr>
            <a:spLocks noGrp="1"/>
          </p:cNvSpPr>
          <p:nvPr>
            <p:ph idx="1"/>
          </p:nvPr>
        </p:nvSpPr>
        <p:spPr>
          <a:xfrm>
            <a:off x="476250" y="1149985"/>
            <a:ext cx="11042650" cy="641350"/>
          </a:xfrm>
        </p:spPr>
        <p:txBody>
          <a:bodyPr rtlCol="0"/>
          <a:lstStyle/>
          <a:p>
            <a:pPr marL="0" indent="0" rtl="0">
              <a:buNone/>
            </a:pPr>
            <a:r>
              <a:rPr lang="ja-JP" altLang="en-US" sz="3200" dirty="0">
                <a:latin typeface="ＭＳ Ｐゴシック" panose="020B0600070205080204" pitchFamily="50" charset="-128"/>
                <a:ea typeface="ＭＳ Ｐゴシック" panose="020B0600070205080204" pitchFamily="50" charset="-128"/>
              </a:rPr>
              <a:t> </a:t>
            </a:r>
            <a:r>
              <a:rPr lang="en-US" altLang="ja-JP" sz="3200" dirty="0">
                <a:latin typeface="ＭＳ Ｐゴシック" panose="020B0600070205080204" pitchFamily="50" charset="-128"/>
                <a:ea typeface="ＭＳ Ｐゴシック" panose="020B0600070205080204" pitchFamily="50" charset="-128"/>
              </a:rPr>
              <a:t>(3)</a:t>
            </a:r>
            <a:r>
              <a:rPr lang="ja-JP" altLang="en-US" sz="3200" dirty="0">
                <a:latin typeface="ＭＳ Ｐゴシック" panose="020B0600070205080204" pitchFamily="50" charset="-128"/>
                <a:ea typeface="ＭＳ Ｐゴシック" panose="020B0600070205080204" pitchFamily="50" charset="-128"/>
              </a:rPr>
              <a:t>監査等委員会設置会社の増加の要因⇒ＣＧコード</a:t>
            </a:r>
            <a:r>
              <a:rPr lang="ja-JP" altLang="en-US" sz="2400" dirty="0">
                <a:latin typeface="ＭＳ Ｐゴシック" panose="020B0600070205080204" pitchFamily="50" charset="-128"/>
                <a:ea typeface="ＭＳ Ｐゴシック" panose="020B0600070205080204" pitchFamily="50" charset="-128"/>
              </a:rPr>
              <a:t>（つづき）</a:t>
            </a:r>
            <a:endParaRPr lang="ja-JP" altLang="en-US" sz="2400" dirty="0"/>
          </a:p>
        </p:txBody>
      </p:sp>
      <p:sp>
        <p:nvSpPr>
          <p:cNvPr id="4" name="テキスト ボックス 3">
            <a:extLst>
              <a:ext uri="{FF2B5EF4-FFF2-40B4-BE49-F238E27FC236}">
                <a16:creationId xmlns:a16="http://schemas.microsoft.com/office/drawing/2014/main" id="{06351AC1-2844-67B1-19FB-0CA6D6E8EAB7}"/>
              </a:ext>
            </a:extLst>
          </p:cNvPr>
          <p:cNvSpPr txBox="1"/>
          <p:nvPr/>
        </p:nvSpPr>
        <p:spPr>
          <a:xfrm>
            <a:off x="638175" y="2745085"/>
            <a:ext cx="11487150" cy="523220"/>
          </a:xfrm>
          <a:prstGeom prst="rect">
            <a:avLst/>
          </a:prstGeom>
          <a:noFill/>
          <a:ln>
            <a:noFill/>
          </a:ln>
        </p:spPr>
        <p:txBody>
          <a:bodyPr wrap="square" rtlCol="0">
            <a:spAutoFit/>
          </a:bodyPr>
          <a:lstStyle/>
          <a:p>
            <a:endParaRPr kumimoji="1" lang="ja-JP" altLang="en-US" sz="2800" dirty="0"/>
          </a:p>
        </p:txBody>
      </p:sp>
      <p:sp>
        <p:nvSpPr>
          <p:cNvPr id="10" name="テキスト ボックス 9">
            <a:extLst>
              <a:ext uri="{FF2B5EF4-FFF2-40B4-BE49-F238E27FC236}">
                <a16:creationId xmlns:a16="http://schemas.microsoft.com/office/drawing/2014/main" id="{A95BA2B6-897C-3EC0-39CE-1F3A370E2B8A}"/>
              </a:ext>
            </a:extLst>
          </p:cNvPr>
          <p:cNvSpPr txBox="1"/>
          <p:nvPr/>
        </p:nvSpPr>
        <p:spPr>
          <a:xfrm>
            <a:off x="406400" y="1746250"/>
            <a:ext cx="11487150" cy="5262979"/>
          </a:xfrm>
          <a:prstGeom prst="rect">
            <a:avLst/>
          </a:prstGeom>
          <a:noFill/>
          <a:ln>
            <a:noFill/>
          </a:ln>
        </p:spPr>
        <p:txBody>
          <a:bodyPr wrap="square" rtlCol="0">
            <a:spAutoFit/>
          </a:bodyPr>
          <a:lstStyle/>
          <a:p>
            <a:r>
              <a:rPr kumimoji="1" lang="en-US" altLang="ja-JP" sz="2800" dirty="0"/>
              <a:t>【</a:t>
            </a:r>
            <a:r>
              <a:rPr kumimoji="1" lang="ja-JP" altLang="en-US" sz="2800" dirty="0"/>
              <a:t>補充原則 ４－１０①</a:t>
            </a:r>
            <a:r>
              <a:rPr kumimoji="1" lang="en-US" altLang="ja-JP" sz="2800" dirty="0"/>
              <a:t>】</a:t>
            </a:r>
          </a:p>
          <a:p>
            <a:r>
              <a:rPr kumimoji="1" lang="ja-JP" altLang="en-US" sz="2800" dirty="0"/>
              <a:t>上場会社が</a:t>
            </a:r>
            <a:r>
              <a:rPr kumimoji="1" lang="ja-JP" altLang="en-US" sz="2800" dirty="0">
                <a:solidFill>
                  <a:schemeClr val="accent5">
                    <a:lumMod val="75000"/>
                  </a:schemeClr>
                </a:solidFill>
              </a:rPr>
              <a:t>監査役会設置会社または監査等委員会設置会社</a:t>
            </a:r>
            <a:r>
              <a:rPr kumimoji="1" lang="ja-JP" altLang="en-US" sz="2800" dirty="0"/>
              <a:t>であって、</a:t>
            </a:r>
            <a:r>
              <a:rPr kumimoji="1" lang="ja-JP" altLang="en-US" sz="2800" dirty="0">
                <a:solidFill>
                  <a:schemeClr val="accent5">
                    <a:lumMod val="75000"/>
                  </a:schemeClr>
                </a:solidFill>
              </a:rPr>
              <a:t>独立社外取締役が取締役会の過半数に達していない場合</a:t>
            </a:r>
            <a:r>
              <a:rPr kumimoji="1" lang="ja-JP" altLang="en-US" sz="2800" dirty="0"/>
              <a:t>には、経営陣幹部・取締役の指名（後継者計画を含む）・報酬などに係る取締役会の機能の独立性・客観性と説明責任を強化するため、取締役会の下に</a:t>
            </a:r>
            <a:r>
              <a:rPr kumimoji="1" lang="ja-JP" altLang="en-US" sz="2800" dirty="0">
                <a:solidFill>
                  <a:schemeClr val="accent5">
                    <a:lumMod val="75000"/>
                  </a:schemeClr>
                </a:solidFill>
              </a:rPr>
              <a:t>独立社外取締役を主要な構成員とする独立した指名委員会・報酬委員会を設置</a:t>
            </a:r>
            <a:r>
              <a:rPr kumimoji="1" lang="ja-JP" altLang="en-US" sz="2800" dirty="0"/>
              <a:t>することにより、指名や報酬などの特に重要な事項に関する検討に当たり、ジェンダー等の多様性やスキルの観点を含め、これらの委員会の適切な関与・助言を得るべきである。</a:t>
            </a:r>
          </a:p>
          <a:p>
            <a:r>
              <a:rPr kumimoji="1" lang="ja-JP" altLang="en-US" sz="2800" dirty="0"/>
              <a:t>特に、</a:t>
            </a:r>
            <a:r>
              <a:rPr kumimoji="1" lang="ja-JP" altLang="en-US" sz="2800" dirty="0">
                <a:solidFill>
                  <a:schemeClr val="accent5">
                    <a:lumMod val="75000"/>
                  </a:schemeClr>
                </a:solidFill>
              </a:rPr>
              <a:t>プライム市場上場会社</a:t>
            </a:r>
            <a:r>
              <a:rPr kumimoji="1" lang="ja-JP" altLang="en-US" sz="2800" dirty="0"/>
              <a:t>は、各委員会の構成員の</a:t>
            </a:r>
            <a:r>
              <a:rPr kumimoji="1" lang="ja-JP" altLang="en-US" sz="2800" dirty="0">
                <a:solidFill>
                  <a:schemeClr val="accent5">
                    <a:lumMod val="75000"/>
                  </a:schemeClr>
                </a:solidFill>
              </a:rPr>
              <a:t>過半数を独立社外取締役とする</a:t>
            </a:r>
            <a:r>
              <a:rPr kumimoji="1" lang="ja-JP" altLang="en-US" sz="2800" dirty="0"/>
              <a:t>ことを基本とし、その委員会構成の独立性に関する考え方・権限・役割等を開示すべきである。</a:t>
            </a:r>
          </a:p>
        </p:txBody>
      </p:sp>
      <p:sp>
        <p:nvSpPr>
          <p:cNvPr id="5" name="テキスト ボックス 4">
            <a:extLst>
              <a:ext uri="{FF2B5EF4-FFF2-40B4-BE49-F238E27FC236}">
                <a16:creationId xmlns:a16="http://schemas.microsoft.com/office/drawing/2014/main" id="{AA557CB0-A114-0F48-AA71-60B6A64040CB}"/>
              </a:ext>
            </a:extLst>
          </p:cNvPr>
          <p:cNvSpPr txBox="1"/>
          <p:nvPr/>
        </p:nvSpPr>
        <p:spPr>
          <a:xfrm>
            <a:off x="476250" y="4482078"/>
            <a:ext cx="11487150" cy="523220"/>
          </a:xfrm>
          <a:prstGeom prst="rect">
            <a:avLst/>
          </a:prstGeom>
          <a:noFill/>
          <a:ln>
            <a:noFill/>
          </a:ln>
        </p:spPr>
        <p:txBody>
          <a:bodyPr wrap="square" rtlCol="0">
            <a:spAutoFit/>
          </a:bodyPr>
          <a:lstStyle/>
          <a:p>
            <a:endParaRPr kumimoji="1" lang="ja-JP" altLang="en-US" sz="2800" dirty="0"/>
          </a:p>
        </p:txBody>
      </p:sp>
      <p:sp>
        <p:nvSpPr>
          <p:cNvPr id="7" name="スライド番号プレースホルダー 6">
            <a:extLst>
              <a:ext uri="{FF2B5EF4-FFF2-40B4-BE49-F238E27FC236}">
                <a16:creationId xmlns:a16="http://schemas.microsoft.com/office/drawing/2014/main" id="{3D231852-7CF6-5684-9C76-E236A1CF52D3}"/>
              </a:ext>
            </a:extLst>
          </p:cNvPr>
          <p:cNvSpPr>
            <a:spLocks noGrp="1"/>
          </p:cNvSpPr>
          <p:nvPr>
            <p:ph type="sldNum" sz="quarter" idx="12"/>
          </p:nvPr>
        </p:nvSpPr>
        <p:spPr/>
        <p:txBody>
          <a:bodyPr/>
          <a:lstStyle/>
          <a:p>
            <a:pPr rtl="0"/>
            <a:fld id="{401CF334-2D5C-4859-84A6-CA7E6E43FAEB}" type="slidenum">
              <a:rPr lang="en-US" altLang="ja-JP" sz="2000" noProof="0" smtClean="0">
                <a:latin typeface="ＭＳ Ｐゴシック" panose="020B0600070205080204" pitchFamily="50" charset="-128"/>
                <a:ea typeface="ＭＳ Ｐゴシック" panose="020B0600070205080204" pitchFamily="50" charset="-128"/>
              </a:rPr>
              <a:t>8</a:t>
            </a:fld>
            <a:endParaRPr lang="ja-JP" altLang="en-US" sz="2000" noProof="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769066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47650" y="331470"/>
            <a:ext cx="10858500" cy="755650"/>
          </a:xfrm>
        </p:spPr>
        <p:txBody>
          <a:bodyPr rtlCol="0">
            <a:normAutofit/>
          </a:bodyPr>
          <a:lstStyle/>
          <a:p>
            <a:pPr rtl="0"/>
            <a:r>
              <a:rPr lang="ja-JP" altLang="en-US" dirty="0">
                <a:latin typeface="ＭＳ Ｐゴシック" panose="020B0600070205080204" pitchFamily="50" charset="-128"/>
                <a:ea typeface="ＭＳ Ｐゴシック" panose="020B0600070205080204" pitchFamily="50" charset="-128"/>
              </a:rPr>
              <a:t>１．監査等委員会設置会社の概要</a:t>
            </a:r>
            <a:r>
              <a:rPr lang="en-US" altLang="ja-JP" sz="3100" dirty="0">
                <a:latin typeface="ＭＳ Ｐゴシック" panose="020B0600070205080204" pitchFamily="50" charset="-128"/>
                <a:ea typeface="ＭＳ Ｐゴシック" panose="020B0600070205080204" pitchFamily="50" charset="-128"/>
              </a:rPr>
              <a:t>(</a:t>
            </a:r>
            <a:r>
              <a:rPr lang="ja-JP" altLang="en-US" sz="3100" dirty="0">
                <a:latin typeface="ＭＳ Ｐゴシック" panose="020B0600070205080204" pitchFamily="50" charset="-128"/>
                <a:ea typeface="ＭＳ Ｐゴシック" panose="020B0600070205080204" pitchFamily="50" charset="-128"/>
              </a:rPr>
              <a:t>つづき</a:t>
            </a:r>
            <a:r>
              <a:rPr lang="en-US" altLang="ja-JP" sz="3100" dirty="0">
                <a:latin typeface="ＭＳ Ｐゴシック" panose="020B0600070205080204" pitchFamily="50" charset="-128"/>
                <a:ea typeface="ＭＳ Ｐゴシック" panose="020B0600070205080204" pitchFamily="50" charset="-128"/>
              </a:rPr>
              <a:t>)</a:t>
            </a:r>
            <a:endParaRPr lang="ja-JP" altLang="en-US" sz="3100" dirty="0">
              <a:latin typeface="ＭＳ Ｐゴシック" panose="020B0600070205080204" pitchFamily="50" charset="-128"/>
              <a:ea typeface="ＭＳ Ｐゴシック" panose="020B0600070205080204" pitchFamily="50" charset="-128"/>
            </a:endParaRPr>
          </a:p>
        </p:txBody>
      </p:sp>
      <p:sp>
        <p:nvSpPr>
          <p:cNvPr id="2" name="コンテンツ プレースホルダー 1"/>
          <p:cNvSpPr>
            <a:spLocks noGrp="1"/>
          </p:cNvSpPr>
          <p:nvPr>
            <p:ph idx="1"/>
          </p:nvPr>
        </p:nvSpPr>
        <p:spPr>
          <a:xfrm>
            <a:off x="476250" y="1149985"/>
            <a:ext cx="11042650" cy="641350"/>
          </a:xfrm>
        </p:spPr>
        <p:txBody>
          <a:bodyPr rtlCol="0"/>
          <a:lstStyle/>
          <a:p>
            <a:pPr marL="0" indent="0" rtl="0">
              <a:buNone/>
            </a:pPr>
            <a:r>
              <a:rPr lang="ja-JP" altLang="en-US" sz="3200" dirty="0">
                <a:latin typeface="ＭＳ Ｐゴシック" panose="020B0600070205080204" pitchFamily="50" charset="-128"/>
                <a:ea typeface="ＭＳ Ｐゴシック" panose="020B0600070205080204" pitchFamily="50" charset="-128"/>
              </a:rPr>
              <a:t> </a:t>
            </a:r>
            <a:r>
              <a:rPr lang="en-US" altLang="ja-JP" sz="3200" dirty="0">
                <a:latin typeface="ＭＳ Ｐゴシック" panose="020B0600070205080204" pitchFamily="50" charset="-128"/>
                <a:ea typeface="ＭＳ Ｐゴシック" panose="020B0600070205080204" pitchFamily="50" charset="-128"/>
              </a:rPr>
              <a:t>(3)</a:t>
            </a:r>
            <a:r>
              <a:rPr lang="ja-JP" altLang="en-US" sz="3200" dirty="0">
                <a:latin typeface="ＭＳ Ｐゴシック" panose="020B0600070205080204" pitchFamily="50" charset="-128"/>
                <a:ea typeface="ＭＳ Ｐゴシック" panose="020B0600070205080204" pitchFamily="50" charset="-128"/>
              </a:rPr>
              <a:t>監査等委員会設置会社の増加の要因⇒ＣＧコード</a:t>
            </a:r>
            <a:r>
              <a:rPr lang="ja-JP" altLang="en-US" sz="2400" dirty="0">
                <a:latin typeface="ＭＳ Ｐゴシック" panose="020B0600070205080204" pitchFamily="50" charset="-128"/>
                <a:ea typeface="ＭＳ Ｐゴシック" panose="020B0600070205080204" pitchFamily="50" charset="-128"/>
              </a:rPr>
              <a:t>（つづき）</a:t>
            </a:r>
            <a:endParaRPr lang="ja-JP" altLang="en-US" sz="2400" dirty="0"/>
          </a:p>
        </p:txBody>
      </p:sp>
      <p:sp>
        <p:nvSpPr>
          <p:cNvPr id="4" name="テキスト ボックス 3">
            <a:extLst>
              <a:ext uri="{FF2B5EF4-FFF2-40B4-BE49-F238E27FC236}">
                <a16:creationId xmlns:a16="http://schemas.microsoft.com/office/drawing/2014/main" id="{06351AC1-2844-67B1-19FB-0CA6D6E8EAB7}"/>
              </a:ext>
            </a:extLst>
          </p:cNvPr>
          <p:cNvSpPr txBox="1"/>
          <p:nvPr/>
        </p:nvSpPr>
        <p:spPr>
          <a:xfrm>
            <a:off x="638175" y="2745085"/>
            <a:ext cx="11487150" cy="523220"/>
          </a:xfrm>
          <a:prstGeom prst="rect">
            <a:avLst/>
          </a:prstGeom>
          <a:noFill/>
          <a:ln>
            <a:noFill/>
          </a:ln>
        </p:spPr>
        <p:txBody>
          <a:bodyPr wrap="square" rtlCol="0">
            <a:spAutoFit/>
          </a:bodyPr>
          <a:lstStyle/>
          <a:p>
            <a:endParaRPr kumimoji="1" lang="ja-JP" altLang="en-US" sz="2800" dirty="0"/>
          </a:p>
        </p:txBody>
      </p:sp>
      <p:sp>
        <p:nvSpPr>
          <p:cNvPr id="5" name="テキスト ボックス 4">
            <a:extLst>
              <a:ext uri="{FF2B5EF4-FFF2-40B4-BE49-F238E27FC236}">
                <a16:creationId xmlns:a16="http://schemas.microsoft.com/office/drawing/2014/main" id="{AA557CB0-A114-0F48-AA71-60B6A64040CB}"/>
              </a:ext>
            </a:extLst>
          </p:cNvPr>
          <p:cNvSpPr txBox="1"/>
          <p:nvPr/>
        </p:nvSpPr>
        <p:spPr>
          <a:xfrm>
            <a:off x="476250" y="1854200"/>
            <a:ext cx="11487150" cy="1815882"/>
          </a:xfrm>
          <a:prstGeom prst="rect">
            <a:avLst/>
          </a:prstGeom>
          <a:noFill/>
          <a:ln>
            <a:noFill/>
          </a:ln>
        </p:spPr>
        <p:txBody>
          <a:bodyPr wrap="square" rtlCol="0">
            <a:spAutoFit/>
          </a:bodyPr>
          <a:lstStyle/>
          <a:p>
            <a:r>
              <a:rPr kumimoji="1" lang="ja-JP" altLang="en-US" sz="2800" dirty="0"/>
              <a:t>＊監査役（会）設置会社では、社外監査役に加え、社外取締役の選任　</a:t>
            </a:r>
            <a:endParaRPr kumimoji="1" lang="en-US" altLang="ja-JP" sz="2800" dirty="0"/>
          </a:p>
          <a:p>
            <a:r>
              <a:rPr kumimoji="1" lang="ja-JP" altLang="en-US" sz="2800" dirty="0"/>
              <a:t>　が求められる。</a:t>
            </a:r>
          </a:p>
          <a:p>
            <a:r>
              <a:rPr kumimoji="1" lang="ja-JP" altLang="en-US" sz="2800" dirty="0"/>
              <a:t>＊監査等委員会設置会社では、社外監査等委員を社外取締役として選</a:t>
            </a:r>
            <a:endParaRPr kumimoji="1" lang="en-US" altLang="ja-JP" sz="2800" dirty="0"/>
          </a:p>
          <a:p>
            <a:r>
              <a:rPr kumimoji="1" lang="ja-JP" altLang="en-US" sz="2800" dirty="0"/>
              <a:t>　任できる。</a:t>
            </a:r>
          </a:p>
        </p:txBody>
      </p:sp>
      <p:sp>
        <p:nvSpPr>
          <p:cNvPr id="8" name="スライド番号プレースホルダー 7">
            <a:extLst>
              <a:ext uri="{FF2B5EF4-FFF2-40B4-BE49-F238E27FC236}">
                <a16:creationId xmlns:a16="http://schemas.microsoft.com/office/drawing/2014/main" id="{BCFB7F6A-B268-3EA2-8836-FEBB05616A39}"/>
              </a:ext>
            </a:extLst>
          </p:cNvPr>
          <p:cNvSpPr>
            <a:spLocks noGrp="1"/>
          </p:cNvSpPr>
          <p:nvPr>
            <p:ph type="sldNum" sz="quarter" idx="12"/>
          </p:nvPr>
        </p:nvSpPr>
        <p:spPr>
          <a:xfrm>
            <a:off x="10759440" y="6343967"/>
            <a:ext cx="1061720" cy="365125"/>
          </a:xfrm>
        </p:spPr>
        <p:txBody>
          <a:bodyPr/>
          <a:lstStyle/>
          <a:p>
            <a:pPr rtl="0"/>
            <a:fld id="{401CF334-2D5C-4859-84A6-CA7E6E43FAEB}" type="slidenum">
              <a:rPr lang="en-US" altLang="ja-JP" sz="2000" noProof="0" smtClean="0">
                <a:latin typeface="ＭＳ Ｐゴシック" panose="020B0600070205080204" pitchFamily="50" charset="-128"/>
                <a:ea typeface="ＭＳ Ｐゴシック" panose="020B0600070205080204" pitchFamily="50" charset="-128"/>
              </a:rPr>
              <a:t>9</a:t>
            </a:fld>
            <a:endParaRPr lang="ja-JP" altLang="en-US" sz="2000" noProof="0" dirty="0">
              <a:latin typeface="ＭＳ Ｐゴシック" panose="020B0600070205080204" pitchFamily="50" charset="-128"/>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9D5ACACD-61D4-9101-F7D8-F2DE06AB7DC4}"/>
              </a:ext>
            </a:extLst>
          </p:cNvPr>
          <p:cNvSpPr txBox="1"/>
          <p:nvPr/>
        </p:nvSpPr>
        <p:spPr>
          <a:xfrm>
            <a:off x="638175" y="3670082"/>
            <a:ext cx="11487150" cy="3046988"/>
          </a:xfrm>
          <a:prstGeom prst="rect">
            <a:avLst/>
          </a:prstGeom>
          <a:noFill/>
          <a:ln>
            <a:noFill/>
          </a:ln>
        </p:spPr>
        <p:txBody>
          <a:bodyPr wrap="square" rtlCol="0">
            <a:spAutoFit/>
          </a:bodyPr>
          <a:lstStyle/>
          <a:p>
            <a:r>
              <a:rPr kumimoji="1" lang="en-US" altLang="ja-JP" sz="2800" dirty="0"/>
              <a:t>(4)</a:t>
            </a:r>
            <a:r>
              <a:rPr kumimoji="1" lang="ja-JP" altLang="en-US" sz="2800" dirty="0"/>
              <a:t>監査等委員候補者選任議案への同意</a:t>
            </a:r>
            <a:endParaRPr kumimoji="1" lang="en-US" altLang="ja-JP" sz="2800" dirty="0"/>
          </a:p>
          <a:p>
            <a:r>
              <a:rPr kumimoji="1" lang="en-US" altLang="ja-JP" sz="2400" dirty="0"/>
              <a:t>Ⅰ―</a:t>
            </a:r>
            <a:r>
              <a:rPr kumimoji="1" lang="ja-JP" altLang="en-US" sz="2400" dirty="0"/>
              <a:t>２</a:t>
            </a:r>
            <a:r>
              <a:rPr kumimoji="1" lang="en-US" altLang="ja-JP" sz="2400" dirty="0"/>
              <a:t>.</a:t>
            </a:r>
            <a:r>
              <a:rPr kumimoji="1" lang="ja-JP" altLang="en-US" sz="2400" dirty="0"/>
              <a:t>監査等委員会の主な決議事項</a:t>
            </a:r>
            <a:r>
              <a:rPr kumimoji="1" lang="en-US" altLang="ja-JP" sz="2400" dirty="0"/>
              <a:t>[</a:t>
            </a:r>
            <a:r>
              <a:rPr kumimoji="1" lang="ja-JP" altLang="en-US" sz="2400" dirty="0"/>
              <a:t>監査等のツボ</a:t>
            </a:r>
            <a:r>
              <a:rPr kumimoji="1" lang="en-US" altLang="ja-JP" sz="2400" dirty="0"/>
              <a:t>]p.6</a:t>
            </a:r>
          </a:p>
          <a:p>
            <a:pPr marL="514350" indent="-514350">
              <a:buAutoNum type="arabicParenBoth"/>
            </a:pPr>
            <a:r>
              <a:rPr kumimoji="1" lang="ja-JP" altLang="en-US" sz="2800" dirty="0"/>
              <a:t>（一部省略）監査等委員会は、候補者適格性の判断基準を予め定めておき、具体的な個々の候補者に照らし選任に同意すべきかを審議する。判断基準には、独立性、公正普遍性、任期中を通して職務遂行が可能か等の外に、</a:t>
            </a:r>
            <a:r>
              <a:rPr kumimoji="1" lang="ja-JP" altLang="en-US" sz="2800" dirty="0">
                <a:solidFill>
                  <a:schemeClr val="accent5">
                    <a:lumMod val="75000"/>
                  </a:schemeClr>
                </a:solidFill>
              </a:rPr>
              <a:t>経営評価ができる</a:t>
            </a:r>
            <a:r>
              <a:rPr kumimoji="1" lang="ja-JP" altLang="en-US" sz="2800" dirty="0"/>
              <a:t>かどうか、</a:t>
            </a:r>
            <a:r>
              <a:rPr kumimoji="1" lang="ja-JP" altLang="en-US" sz="2800" dirty="0">
                <a:solidFill>
                  <a:schemeClr val="accent5">
                    <a:lumMod val="75000"/>
                  </a:schemeClr>
                </a:solidFill>
              </a:rPr>
              <a:t>財務・会計に関する相当程度の知見</a:t>
            </a:r>
            <a:r>
              <a:rPr kumimoji="1" lang="ja-JP" altLang="en-US" sz="2800" dirty="0"/>
              <a:t>があるか、なども含める。</a:t>
            </a:r>
            <a:endParaRPr kumimoji="1" lang="en-US" altLang="ja-JP" sz="2800" dirty="0"/>
          </a:p>
        </p:txBody>
      </p:sp>
    </p:spTree>
    <p:extLst>
      <p:ext uri="{BB962C8B-B14F-4D97-AF65-F5344CB8AC3E}">
        <p14:creationId xmlns:p14="http://schemas.microsoft.com/office/powerpoint/2010/main" val="2580523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ブレーンストーミングのプレゼンテーション">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482_TF03460637.potx" id="{8F3B156D-932A-4C4F-B19B-13DA9C7AB513}" vid="{CAF0C7A8-6467-402F-B5CC-E460ADA54AE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ビジネス ブレーンストーミングのプレゼンテーション</Template>
  <TotalTime>7437</TotalTime>
  <Words>4705</Words>
  <Application>Microsoft Office PowerPoint</Application>
  <PresentationFormat>ワイド画面</PresentationFormat>
  <Paragraphs>270</Paragraphs>
  <Slides>25</Slides>
  <Notes>25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25</vt:i4>
      </vt:variant>
    </vt:vector>
  </HeadingPairs>
  <TitlesOfParts>
    <vt:vector size="31" baseType="lpstr">
      <vt:lpstr>Meiryo UI</vt:lpstr>
      <vt:lpstr>ＭＳ Ｐゴシック</vt:lpstr>
      <vt:lpstr>ＭＳ 明朝</vt:lpstr>
      <vt:lpstr>Palatino Linotype</vt:lpstr>
      <vt:lpstr>Wingdings 2</vt:lpstr>
      <vt:lpstr>ブレーンストーミングのプレゼンテーション</vt:lpstr>
      <vt:lpstr> 2023年4月4日監査技術ゼミ資料  監査等委員（会）職務確認書の説明</vt:lpstr>
      <vt:lpstr>１．監査等委員会設置会社の概要</vt:lpstr>
      <vt:lpstr>１．監査等委員会設置会社の概要（つづき）</vt:lpstr>
      <vt:lpstr>１．監査等委員会設置会社の概要（つづき）</vt:lpstr>
      <vt:lpstr>１．監査等委員会設置会社の概要(つづき)</vt:lpstr>
      <vt:lpstr>１．監査等委員会設置会社の概要(つづき)</vt:lpstr>
      <vt:lpstr>１．監査等委員会設置会社の概要(つづき)</vt:lpstr>
      <vt:lpstr>１．監査等委員会設置会社の概要(つづき)</vt:lpstr>
      <vt:lpstr>１．監査等委員会設置会社の概要(つづき)</vt:lpstr>
      <vt:lpstr>１．監査等委員会設置会社の概要(つづき)</vt:lpstr>
      <vt:lpstr>１．監査等委員会設置会社の概要(#)</vt:lpstr>
      <vt:lpstr>２．内部統制システム基本方針の決定と監査</vt:lpstr>
      <vt:lpstr>２．内部統制システム基本方針の決定と監査（つづき）</vt:lpstr>
      <vt:lpstr>２．内部統制システム基本方針の決定と監査（つづき）</vt:lpstr>
      <vt:lpstr>２．内部統制システム基本方針の決定と監査（つづき）</vt:lpstr>
      <vt:lpstr>２．内部統制システム基本方針の決定と監査（つづき）</vt:lpstr>
      <vt:lpstr>２．内部統制システム基本方針の決定と監査（つづき）</vt:lpstr>
      <vt:lpstr>２．内部統制システム基本方針の決定と監査（つづき）</vt:lpstr>
      <vt:lpstr>２．内部統制システム基本方針の決定と監査（＃）</vt:lpstr>
      <vt:lpstr>３．監査等委員以外の取締役に対する監督</vt:lpstr>
      <vt:lpstr>３．監査等委員以外の取締役に対する監督（つづき）</vt:lpstr>
      <vt:lpstr>３．監査等委員以外の取締役に対する監督（つづき）</vt:lpstr>
      <vt:lpstr>３．監査等委員以外の取締役に対する監督（つづき）</vt:lpstr>
      <vt:lpstr>３．監査等委員以外の取締役に対する監督（つづき）</vt:lpstr>
      <vt:lpstr>３．監査等委員以外の取締役に対する監督（＃）</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創造性のセッション</dc:title>
  <dc:creator>堀田 和郎</dc:creator>
  <cp:lastModifiedBy>堀田 和郎</cp:lastModifiedBy>
  <cp:revision>49</cp:revision>
  <cp:lastPrinted>2023-03-24T03:36:44Z</cp:lastPrinted>
  <dcterms:created xsi:type="dcterms:W3CDTF">2023-03-14T09:06:42Z</dcterms:created>
  <dcterms:modified xsi:type="dcterms:W3CDTF">2023-03-27T06:02:44Z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